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8" r:id="rId6"/>
    <p:sldId id="263" r:id="rId7"/>
    <p:sldId id="257" r:id="rId8"/>
    <p:sldId id="262" r:id="rId9"/>
    <p:sldId id="264" r:id="rId10"/>
    <p:sldId id="265" r:id="rId11"/>
  </p:sldIdLst>
  <p:sldSz cx="18288000" cy="10287000"/>
  <p:notesSz cx="6858000" cy="9144000"/>
  <p:embeddedFontLst>
    <p:embeddedFont>
      <p:font typeface="Bright Retro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T For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28D9C9-BEC2-4F9C-93D4-9745281AC70E}" v="283" dt="2025-06-30T20:17:40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>
        <p:scale>
          <a:sx n="40" d="100"/>
          <a:sy n="40" d="100"/>
        </p:scale>
        <p:origin x="924" y="1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wandile NONDIZA" userId="afce5ce63f81e4c2" providerId="LiveId" clId="{C328D9C9-BEC2-4F9C-93D4-9745281AC70E}"/>
    <pc:docChg chg="undo custSel addSld delSld modSld sldOrd">
      <pc:chgData name="Lwandile NONDIZA" userId="afce5ce63f81e4c2" providerId="LiveId" clId="{C328D9C9-BEC2-4F9C-93D4-9745281AC70E}" dt="2025-06-30T20:21:09.616" v="2030" actId="1076"/>
      <pc:docMkLst>
        <pc:docMk/>
      </pc:docMkLst>
      <pc:sldChg chg="modSp mod">
        <pc:chgData name="Lwandile NONDIZA" userId="afce5ce63f81e4c2" providerId="LiveId" clId="{C328D9C9-BEC2-4F9C-93D4-9745281AC70E}" dt="2025-06-30T19:58:10.264" v="1306" actId="1076"/>
        <pc:sldMkLst>
          <pc:docMk/>
          <pc:sldMk cId="0" sldId="257"/>
        </pc:sldMkLst>
        <pc:spChg chg="mod">
          <ac:chgData name="Lwandile NONDIZA" userId="afce5ce63f81e4c2" providerId="LiveId" clId="{C328D9C9-BEC2-4F9C-93D4-9745281AC70E}" dt="2025-06-30T19:58:10.264" v="1306" actId="1076"/>
          <ac:spMkLst>
            <pc:docMk/>
            <pc:sldMk cId="0" sldId="257"/>
            <ac:spMk id="8" creationId="{00000000-0000-0000-0000-000000000000}"/>
          </ac:spMkLst>
        </pc:spChg>
        <pc:graphicFrameChg chg="mod">
          <ac:chgData name="Lwandile NONDIZA" userId="afce5ce63f81e4c2" providerId="LiveId" clId="{C328D9C9-BEC2-4F9C-93D4-9745281AC70E}" dt="2025-06-30T01:10:36.380" v="4" actId="1076"/>
          <ac:graphicFrameMkLst>
            <pc:docMk/>
            <pc:sldMk cId="0" sldId="257"/>
            <ac:graphicFrameMk id="23" creationId="{F0AFF0AC-A550-13CE-42F5-A6E6576A7ED7}"/>
          </ac:graphicFrameMkLst>
        </pc:graphicFrameChg>
      </pc:sldChg>
      <pc:sldChg chg="modSp mod">
        <pc:chgData name="Lwandile NONDIZA" userId="afce5ce63f81e4c2" providerId="LiveId" clId="{C328D9C9-BEC2-4F9C-93D4-9745281AC70E}" dt="2025-06-30T19:41:36.429" v="1100" actId="1035"/>
        <pc:sldMkLst>
          <pc:docMk/>
          <pc:sldMk cId="0" sldId="258"/>
        </pc:sldMkLst>
        <pc:spChg chg="mod">
          <ac:chgData name="Lwandile NONDIZA" userId="afce5ce63f81e4c2" providerId="LiveId" clId="{C328D9C9-BEC2-4F9C-93D4-9745281AC70E}" dt="2025-06-30T19:41:36.429" v="1100" actId="1035"/>
          <ac:spMkLst>
            <pc:docMk/>
            <pc:sldMk cId="0" sldId="258"/>
            <ac:spMk id="7" creationId="{00000000-0000-0000-0000-000000000000}"/>
          </ac:spMkLst>
        </pc:spChg>
        <pc:spChg chg="mod">
          <ac:chgData name="Lwandile NONDIZA" userId="afce5ce63f81e4c2" providerId="LiveId" clId="{C328D9C9-BEC2-4F9C-93D4-9745281AC70E}" dt="2025-06-30T19:41:28.334" v="1098" actId="20577"/>
          <ac:spMkLst>
            <pc:docMk/>
            <pc:sldMk cId="0" sldId="258"/>
            <ac:spMk id="10" creationId="{00000000-0000-0000-0000-000000000000}"/>
          </ac:spMkLst>
        </pc:spChg>
      </pc:sldChg>
      <pc:sldChg chg="del">
        <pc:chgData name="Lwandile NONDIZA" userId="afce5ce63f81e4c2" providerId="LiveId" clId="{C328D9C9-BEC2-4F9C-93D4-9745281AC70E}" dt="2025-06-30T19:36:55.019" v="1022" actId="2696"/>
        <pc:sldMkLst>
          <pc:docMk/>
          <pc:sldMk cId="0" sldId="260"/>
        </pc:sldMkLst>
      </pc:sldChg>
      <pc:sldChg chg="del">
        <pc:chgData name="Lwandile NONDIZA" userId="afce5ce63f81e4c2" providerId="LiveId" clId="{C328D9C9-BEC2-4F9C-93D4-9745281AC70E}" dt="2025-06-30T19:36:50.046" v="1021" actId="2696"/>
        <pc:sldMkLst>
          <pc:docMk/>
          <pc:sldMk cId="0" sldId="261"/>
        </pc:sldMkLst>
      </pc:sldChg>
      <pc:sldChg chg="addSp delSp modSp mod ord">
        <pc:chgData name="Lwandile NONDIZA" userId="afce5ce63f81e4c2" providerId="LiveId" clId="{C328D9C9-BEC2-4F9C-93D4-9745281AC70E}" dt="2025-06-30T19:57:54.316" v="1305"/>
        <pc:sldMkLst>
          <pc:docMk/>
          <pc:sldMk cId="0" sldId="262"/>
        </pc:sldMkLst>
        <pc:spChg chg="add del mod">
          <ac:chgData name="Lwandile NONDIZA" userId="afce5ce63f81e4c2" providerId="LiveId" clId="{C328D9C9-BEC2-4F9C-93D4-9745281AC70E}" dt="2025-06-30T19:57:51.909" v="1303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Lwandile NONDIZA" userId="afce5ce63f81e4c2" providerId="LiveId" clId="{C328D9C9-BEC2-4F9C-93D4-9745281AC70E}" dt="2025-06-30T19:57:50.613" v="1302" actId="1076"/>
          <ac:spMkLst>
            <pc:docMk/>
            <pc:sldMk cId="0" sldId="262"/>
            <ac:spMk id="8" creationId="{00000000-0000-0000-0000-000000000000}"/>
          </ac:spMkLst>
        </pc:spChg>
        <pc:spChg chg="del mod">
          <ac:chgData name="Lwandile NONDIZA" userId="afce5ce63f81e4c2" providerId="LiveId" clId="{C328D9C9-BEC2-4F9C-93D4-9745281AC70E}" dt="2025-06-30T19:36:07.923" v="1013"/>
          <ac:spMkLst>
            <pc:docMk/>
            <pc:sldMk cId="0" sldId="262"/>
            <ac:spMk id="9" creationId="{00000000-0000-0000-0000-000000000000}"/>
          </ac:spMkLst>
        </pc:spChg>
        <pc:spChg chg="add del mod">
          <ac:chgData name="Lwandile NONDIZA" userId="afce5ce63f81e4c2" providerId="LiveId" clId="{C328D9C9-BEC2-4F9C-93D4-9745281AC70E}" dt="2025-06-30T19:57:54.316" v="1305"/>
          <ac:spMkLst>
            <pc:docMk/>
            <pc:sldMk cId="0" sldId="262"/>
            <ac:spMk id="12" creationId="{EC25D896-3F1C-A376-BED4-87CC5241D374}"/>
          </ac:spMkLst>
        </pc:spChg>
        <pc:spChg chg="add mod">
          <ac:chgData name="Lwandile NONDIZA" userId="afce5ce63f81e4c2" providerId="LiveId" clId="{C328D9C9-BEC2-4F9C-93D4-9745281AC70E}" dt="2025-06-30T19:56:12.198" v="1270" actId="20577"/>
          <ac:spMkLst>
            <pc:docMk/>
            <pc:sldMk cId="0" sldId="262"/>
            <ac:spMk id="13" creationId="{66B39E23-78CE-558B-1CEE-7ECDD942B4E7}"/>
          </ac:spMkLst>
        </pc:spChg>
        <pc:grpChg chg="del">
          <ac:chgData name="Lwandile NONDIZA" userId="afce5ce63f81e4c2" providerId="LiveId" clId="{C328D9C9-BEC2-4F9C-93D4-9745281AC70E}" dt="2025-06-30T19:36:39.999" v="1020" actId="478"/>
          <ac:grpSpMkLst>
            <pc:docMk/>
            <pc:sldMk cId="0" sldId="262"/>
            <ac:grpSpMk id="4" creationId="{00000000-0000-0000-0000-000000000000}"/>
          </ac:grpSpMkLst>
        </pc:grpChg>
        <pc:graphicFrameChg chg="add del mod">
          <ac:chgData name="Lwandile NONDIZA" userId="afce5ce63f81e4c2" providerId="LiveId" clId="{C328D9C9-BEC2-4F9C-93D4-9745281AC70E}" dt="2025-06-30T19:36:07.904" v="1011" actId="21"/>
          <ac:graphicFrameMkLst>
            <pc:docMk/>
            <pc:sldMk cId="0" sldId="262"/>
            <ac:graphicFrameMk id="10" creationId="{5E94089C-7366-A69A-538E-CB38B0ACDB46}"/>
          </ac:graphicFrameMkLst>
        </pc:graphicFrameChg>
        <pc:graphicFrameChg chg="add mod">
          <ac:chgData name="Lwandile NONDIZA" userId="afce5ce63f81e4c2" providerId="LiveId" clId="{C328D9C9-BEC2-4F9C-93D4-9745281AC70E}" dt="2025-06-30T19:54:21.501" v="1186" actId="1076"/>
          <ac:graphicFrameMkLst>
            <pc:docMk/>
            <pc:sldMk cId="0" sldId="262"/>
            <ac:graphicFrameMk id="11" creationId="{69F34F3C-7EE8-262F-8845-55AFA80BB99D}"/>
          </ac:graphicFrameMkLst>
        </pc:graphicFrameChg>
      </pc:sldChg>
      <pc:sldChg chg="addSp delSp modSp mod ord">
        <pc:chgData name="Lwandile NONDIZA" userId="afce5ce63f81e4c2" providerId="LiveId" clId="{C328D9C9-BEC2-4F9C-93D4-9745281AC70E}" dt="2025-06-30T19:50:12.136" v="1141"/>
        <pc:sldMkLst>
          <pc:docMk/>
          <pc:sldMk cId="0" sldId="263"/>
        </pc:sldMkLst>
        <pc:spChg chg="mod">
          <ac:chgData name="Lwandile NONDIZA" userId="afce5ce63f81e4c2" providerId="LiveId" clId="{C328D9C9-BEC2-4F9C-93D4-9745281AC70E}" dt="2025-06-30T19:40:00.431" v="1090" actId="14100"/>
          <ac:spMkLst>
            <pc:docMk/>
            <pc:sldMk cId="0" sldId="263"/>
            <ac:spMk id="8" creationId="{00000000-0000-0000-0000-000000000000}"/>
          </ac:spMkLst>
        </pc:spChg>
        <pc:spChg chg="mod">
          <ac:chgData name="Lwandile NONDIZA" userId="afce5ce63f81e4c2" providerId="LiveId" clId="{C328D9C9-BEC2-4F9C-93D4-9745281AC70E}" dt="2025-06-30T19:37:40.455" v="1033" actId="20577"/>
          <ac:spMkLst>
            <pc:docMk/>
            <pc:sldMk cId="0" sldId="263"/>
            <ac:spMk id="9" creationId="{00000000-0000-0000-0000-000000000000}"/>
          </ac:spMkLst>
        </pc:spChg>
        <pc:spChg chg="add mod">
          <ac:chgData name="Lwandile NONDIZA" userId="afce5ce63f81e4c2" providerId="LiveId" clId="{C328D9C9-BEC2-4F9C-93D4-9745281AC70E}" dt="2025-06-30T19:38:33.827" v="1042" actId="14100"/>
          <ac:spMkLst>
            <pc:docMk/>
            <pc:sldMk cId="0" sldId="263"/>
            <ac:spMk id="11" creationId="{ABE31135-0E3D-8799-C7A5-3FE697721339}"/>
          </ac:spMkLst>
        </pc:spChg>
        <pc:grpChg chg="del">
          <ac:chgData name="Lwandile NONDIZA" userId="afce5ce63f81e4c2" providerId="LiveId" clId="{C328D9C9-BEC2-4F9C-93D4-9745281AC70E}" dt="2025-06-30T19:37:47.053" v="1034" actId="478"/>
          <ac:grpSpMkLst>
            <pc:docMk/>
            <pc:sldMk cId="0" sldId="263"/>
            <ac:grpSpMk id="4" creationId="{00000000-0000-0000-0000-000000000000}"/>
          </ac:grpSpMkLst>
        </pc:grpChg>
        <pc:graphicFrameChg chg="add mod">
          <ac:chgData name="Lwandile NONDIZA" userId="afce5ce63f81e4c2" providerId="LiveId" clId="{C328D9C9-BEC2-4F9C-93D4-9745281AC70E}" dt="2025-06-30T19:38:03.301" v="1038" actId="14100"/>
          <ac:graphicFrameMkLst>
            <pc:docMk/>
            <pc:sldMk cId="0" sldId="263"/>
            <ac:graphicFrameMk id="10" creationId="{40F55EA4-1630-34EF-F407-1652C89AA07D}"/>
          </ac:graphicFrameMkLst>
        </pc:graphicFrameChg>
      </pc:sldChg>
      <pc:sldChg chg="addSp delSp modSp mod">
        <pc:chgData name="Lwandile NONDIZA" userId="afce5ce63f81e4c2" providerId="LiveId" clId="{C328D9C9-BEC2-4F9C-93D4-9745281AC70E}" dt="2025-06-30T20:21:09.616" v="2030" actId="1076"/>
        <pc:sldMkLst>
          <pc:docMk/>
          <pc:sldMk cId="0" sldId="264"/>
        </pc:sldMkLst>
        <pc:spChg chg="mod">
          <ac:chgData name="Lwandile NONDIZA" userId="afce5ce63f81e4c2" providerId="LiveId" clId="{C328D9C9-BEC2-4F9C-93D4-9745281AC70E}" dt="2025-06-30T20:18:58.221" v="2016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Lwandile NONDIZA" userId="afce5ce63f81e4c2" providerId="LiveId" clId="{C328D9C9-BEC2-4F9C-93D4-9745281AC70E}" dt="2025-06-30T20:14:33.820" v="1607" actId="20577"/>
          <ac:spMkLst>
            <pc:docMk/>
            <pc:sldMk cId="0" sldId="264"/>
            <ac:spMk id="17" creationId="{00000000-0000-0000-0000-000000000000}"/>
          </ac:spMkLst>
        </pc:spChg>
        <pc:spChg chg="mod">
          <ac:chgData name="Lwandile NONDIZA" userId="afce5ce63f81e4c2" providerId="LiveId" clId="{C328D9C9-BEC2-4F9C-93D4-9745281AC70E}" dt="2025-06-30T20:14:49.002" v="1616" actId="20577"/>
          <ac:spMkLst>
            <pc:docMk/>
            <pc:sldMk cId="0" sldId="264"/>
            <ac:spMk id="18" creationId="{00000000-0000-0000-0000-000000000000}"/>
          </ac:spMkLst>
        </pc:spChg>
        <pc:spChg chg="add mod">
          <ac:chgData name="Lwandile NONDIZA" userId="afce5ce63f81e4c2" providerId="LiveId" clId="{C328D9C9-BEC2-4F9C-93D4-9745281AC70E}" dt="2025-06-30T20:11:48.045" v="1568" actId="14100"/>
          <ac:spMkLst>
            <pc:docMk/>
            <pc:sldMk cId="0" sldId="264"/>
            <ac:spMk id="20" creationId="{12F9E938-1DF4-3263-55D2-7E4AC68A53F2}"/>
          </ac:spMkLst>
        </pc:spChg>
        <pc:spChg chg="add mod">
          <ac:chgData name="Lwandile NONDIZA" userId="afce5ce63f81e4c2" providerId="LiveId" clId="{C328D9C9-BEC2-4F9C-93D4-9745281AC70E}" dt="2025-06-30T20:17:55.321" v="1847" actId="20577"/>
          <ac:spMkLst>
            <pc:docMk/>
            <pc:sldMk cId="0" sldId="264"/>
            <ac:spMk id="22" creationId="{9E62883A-8C74-AC2C-5180-F6E443ADE7BD}"/>
          </ac:spMkLst>
        </pc:spChg>
        <pc:spChg chg="add del mod">
          <ac:chgData name="Lwandile NONDIZA" userId="afce5ce63f81e4c2" providerId="LiveId" clId="{C328D9C9-BEC2-4F9C-93D4-9745281AC70E}" dt="2025-06-30T20:15:44.022" v="1669"/>
          <ac:spMkLst>
            <pc:docMk/>
            <pc:sldMk cId="0" sldId="264"/>
            <ac:spMk id="23" creationId="{73E9F818-52E0-3C4E-6569-5A86B9954AB0}"/>
          </ac:spMkLst>
        </pc:spChg>
        <pc:spChg chg="add mod">
          <ac:chgData name="Lwandile NONDIZA" userId="afce5ce63f81e4c2" providerId="LiveId" clId="{C328D9C9-BEC2-4F9C-93D4-9745281AC70E}" dt="2025-06-30T20:19:17.859" v="2017" actId="1076"/>
          <ac:spMkLst>
            <pc:docMk/>
            <pc:sldMk cId="0" sldId="264"/>
            <ac:spMk id="24" creationId="{3A271071-7DD1-82D3-4938-D2C4DDDD5F47}"/>
          </ac:spMkLst>
        </pc:spChg>
        <pc:spChg chg="add mod">
          <ac:chgData name="Lwandile NONDIZA" userId="afce5ce63f81e4c2" providerId="LiveId" clId="{C328D9C9-BEC2-4F9C-93D4-9745281AC70E}" dt="2025-06-30T20:21:09.616" v="2030" actId="1076"/>
          <ac:spMkLst>
            <pc:docMk/>
            <pc:sldMk cId="0" sldId="264"/>
            <ac:spMk id="25" creationId="{AAF7379C-AD37-AB56-1F6B-4657C62C105E}"/>
          </ac:spMkLst>
        </pc:spChg>
        <pc:grpChg chg="del">
          <ac:chgData name="Lwandile NONDIZA" userId="afce5ce63f81e4c2" providerId="LiveId" clId="{C328D9C9-BEC2-4F9C-93D4-9745281AC70E}" dt="2025-06-30T20:09:50.867" v="1542" actId="478"/>
          <ac:grpSpMkLst>
            <pc:docMk/>
            <pc:sldMk cId="0" sldId="264"/>
            <ac:grpSpMk id="9" creationId="{00000000-0000-0000-0000-000000000000}"/>
          </ac:grpSpMkLst>
        </pc:grpChg>
        <pc:grpChg chg="add del mod">
          <ac:chgData name="Lwandile NONDIZA" userId="afce5ce63f81e4c2" providerId="LiveId" clId="{C328D9C9-BEC2-4F9C-93D4-9745281AC70E}" dt="2025-06-30T20:12:45.878" v="1579" actId="478"/>
          <ac:grpSpMkLst>
            <pc:docMk/>
            <pc:sldMk cId="0" sldId="264"/>
            <ac:grpSpMk id="11" creationId="{00000000-0000-0000-0000-000000000000}"/>
          </ac:grpSpMkLst>
        </pc:grpChg>
        <pc:grpChg chg="del">
          <ac:chgData name="Lwandile NONDIZA" userId="afce5ce63f81e4c2" providerId="LiveId" clId="{C328D9C9-BEC2-4F9C-93D4-9745281AC70E}" dt="2025-06-30T20:12:48.710" v="1580" actId="478"/>
          <ac:grpSpMkLst>
            <pc:docMk/>
            <pc:sldMk cId="0" sldId="264"/>
            <ac:grpSpMk id="13" creationId="{00000000-0000-0000-0000-000000000000}"/>
          </ac:grpSpMkLst>
        </pc:grpChg>
        <pc:grpChg chg="del">
          <ac:chgData name="Lwandile NONDIZA" userId="afce5ce63f81e4c2" providerId="LiveId" clId="{C328D9C9-BEC2-4F9C-93D4-9745281AC70E}" dt="2025-06-30T20:12:51.048" v="1581" actId="478"/>
          <ac:grpSpMkLst>
            <pc:docMk/>
            <pc:sldMk cId="0" sldId="264"/>
            <ac:grpSpMk id="15" creationId="{00000000-0000-0000-0000-000000000000}"/>
          </ac:grpSpMkLst>
        </pc:grpChg>
      </pc:sldChg>
      <pc:sldChg chg="addSp delSp modSp del mod modClrScheme chgLayout">
        <pc:chgData name="Lwandile NONDIZA" userId="afce5ce63f81e4c2" providerId="LiveId" clId="{C328D9C9-BEC2-4F9C-93D4-9745281AC70E}" dt="2025-06-30T19:40:17.428" v="1091" actId="2696"/>
        <pc:sldMkLst>
          <pc:docMk/>
          <pc:sldMk cId="3020000868" sldId="267"/>
        </pc:sldMkLst>
        <pc:spChg chg="mod">
          <ac:chgData name="Lwandile NONDIZA" userId="afce5ce63f81e4c2" providerId="LiveId" clId="{C328D9C9-BEC2-4F9C-93D4-9745281AC70E}" dt="2025-06-30T18:56:38.532" v="298" actId="1076"/>
          <ac:spMkLst>
            <pc:docMk/>
            <pc:sldMk cId="3020000868" sldId="267"/>
            <ac:spMk id="3" creationId="{00000000-0000-0000-0000-000000000000}"/>
          </ac:spMkLst>
        </pc:spChg>
        <pc:spChg chg="del">
          <ac:chgData name="Lwandile NONDIZA" userId="afce5ce63f81e4c2" providerId="LiveId" clId="{C328D9C9-BEC2-4F9C-93D4-9745281AC70E}" dt="2025-06-30T18:54:11.635" v="249" actId="478"/>
          <ac:spMkLst>
            <pc:docMk/>
            <pc:sldMk cId="3020000868" sldId="267"/>
            <ac:spMk id="8" creationId="{00000000-0000-0000-0000-000000000000}"/>
          </ac:spMkLst>
        </pc:spChg>
        <pc:spChg chg="add del mod">
          <ac:chgData name="Lwandile NONDIZA" userId="afce5ce63f81e4c2" providerId="LiveId" clId="{C328D9C9-BEC2-4F9C-93D4-9745281AC70E}" dt="2025-06-30T18:50:10.572" v="224"/>
          <ac:spMkLst>
            <pc:docMk/>
            <pc:sldMk cId="3020000868" sldId="267"/>
            <ac:spMk id="10" creationId="{54588888-7BBD-76AF-7AD7-EA359FFDE03B}"/>
          </ac:spMkLst>
        </pc:spChg>
        <pc:spChg chg="add del mod">
          <ac:chgData name="Lwandile NONDIZA" userId="afce5ce63f81e4c2" providerId="LiveId" clId="{C328D9C9-BEC2-4F9C-93D4-9745281AC70E}" dt="2025-06-30T18:50:10.569" v="222" actId="478"/>
          <ac:spMkLst>
            <pc:docMk/>
            <pc:sldMk cId="3020000868" sldId="267"/>
            <ac:spMk id="11" creationId="{AA0D006D-FB72-3279-E742-D512279D702D}"/>
          </ac:spMkLst>
        </pc:spChg>
        <pc:spChg chg="add">
          <ac:chgData name="Lwandile NONDIZA" userId="afce5ce63f81e4c2" providerId="LiveId" clId="{C328D9C9-BEC2-4F9C-93D4-9745281AC70E}" dt="2025-06-30T18:50:46.913" v="226"/>
          <ac:spMkLst>
            <pc:docMk/>
            <pc:sldMk cId="3020000868" sldId="267"/>
            <ac:spMk id="12" creationId="{DB11852A-F0A2-B0F3-0502-F7EE77DE85C7}"/>
          </ac:spMkLst>
        </pc:spChg>
        <pc:spChg chg="add del mod">
          <ac:chgData name="Lwandile NONDIZA" userId="afce5ce63f81e4c2" providerId="LiveId" clId="{C328D9C9-BEC2-4F9C-93D4-9745281AC70E}" dt="2025-06-30T19:39:06.710" v="1060" actId="21"/>
          <ac:spMkLst>
            <pc:docMk/>
            <pc:sldMk cId="3020000868" sldId="267"/>
            <ac:spMk id="13" creationId="{00000000-0000-0000-0000-000000000000}"/>
          </ac:spMkLst>
        </pc:spChg>
        <pc:spChg chg="del mod">
          <ac:chgData name="Lwandile NONDIZA" userId="afce5ce63f81e4c2" providerId="LiveId" clId="{C328D9C9-BEC2-4F9C-93D4-9745281AC70E}" dt="2025-06-30T18:54:04.309" v="246" actId="478"/>
          <ac:spMkLst>
            <pc:docMk/>
            <pc:sldMk cId="3020000868" sldId="267"/>
            <ac:spMk id="14" creationId="{00000000-0000-0000-0000-000000000000}"/>
          </ac:spMkLst>
        </pc:spChg>
        <pc:spChg chg="del mod">
          <ac:chgData name="Lwandile NONDIZA" userId="afce5ce63f81e4c2" providerId="LiveId" clId="{C328D9C9-BEC2-4F9C-93D4-9745281AC70E}" dt="2025-06-30T19:38:12.236" v="1039" actId="21"/>
          <ac:spMkLst>
            <pc:docMk/>
            <pc:sldMk cId="3020000868" sldId="267"/>
            <ac:spMk id="15" creationId="{00000000-0000-0000-0000-000000000000}"/>
          </ac:spMkLst>
        </pc:spChg>
        <pc:spChg chg="add del mod">
          <ac:chgData name="Lwandile NONDIZA" userId="afce5ce63f81e4c2" providerId="LiveId" clId="{C328D9C9-BEC2-4F9C-93D4-9745281AC70E}" dt="2025-06-30T18:52:11.644" v="233" actId="478"/>
          <ac:spMkLst>
            <pc:docMk/>
            <pc:sldMk cId="3020000868" sldId="267"/>
            <ac:spMk id="16" creationId="{6C53DE70-DEAA-9916-D366-B364E7C1CE79}"/>
          </ac:spMkLst>
        </pc:spChg>
        <pc:spChg chg="add del mod ord">
          <ac:chgData name="Lwandile NONDIZA" userId="afce5ce63f81e4c2" providerId="LiveId" clId="{C328D9C9-BEC2-4F9C-93D4-9745281AC70E}" dt="2025-06-30T18:59:17.928" v="305" actId="700"/>
          <ac:spMkLst>
            <pc:docMk/>
            <pc:sldMk cId="3020000868" sldId="267"/>
            <ac:spMk id="17" creationId="{898E0EAB-DE52-9A8E-933F-8700F99F3481}"/>
          </ac:spMkLst>
        </pc:spChg>
        <pc:spChg chg="add del mod ord">
          <ac:chgData name="Lwandile NONDIZA" userId="afce5ce63f81e4c2" providerId="LiveId" clId="{C328D9C9-BEC2-4F9C-93D4-9745281AC70E}" dt="2025-06-30T18:59:17.928" v="305" actId="700"/>
          <ac:spMkLst>
            <pc:docMk/>
            <pc:sldMk cId="3020000868" sldId="267"/>
            <ac:spMk id="18" creationId="{D923A22E-0BEB-E200-3820-01D07A8176BA}"/>
          </ac:spMkLst>
        </pc:spChg>
        <pc:spChg chg="del mod">
          <ac:chgData name="Lwandile NONDIZA" userId="afce5ce63f81e4c2" providerId="LiveId" clId="{C328D9C9-BEC2-4F9C-93D4-9745281AC70E}" dt="2025-06-30T18:58:10.997" v="300"/>
          <ac:spMkLst>
            <pc:docMk/>
            <pc:sldMk cId="3020000868" sldId="267"/>
            <ac:spMk id="24" creationId="{002D774D-FFB2-C3E3-5C2D-4719E2A5001F}"/>
          </ac:spMkLst>
        </pc:spChg>
        <pc:graphicFrameChg chg="add del mod">
          <ac:chgData name="Lwandile NONDIZA" userId="afce5ce63f81e4c2" providerId="LiveId" clId="{C328D9C9-BEC2-4F9C-93D4-9745281AC70E}" dt="2025-06-30T19:37:25.065" v="1026" actId="21"/>
          <ac:graphicFrameMkLst>
            <pc:docMk/>
            <pc:sldMk cId="3020000868" sldId="267"/>
            <ac:graphicFrameMk id="9" creationId="{344BF18F-1179-AD9A-ADD1-2CF42628FC65}"/>
          </ac:graphicFrameMkLst>
        </pc:graphicFrameChg>
        <pc:graphicFrameChg chg="del mod">
          <ac:chgData name="Lwandile NONDIZA" userId="afce5ce63f81e4c2" providerId="LiveId" clId="{C328D9C9-BEC2-4F9C-93D4-9745281AC70E}" dt="2025-06-30T18:53:57.368" v="243" actId="478"/>
          <ac:graphicFrameMkLst>
            <pc:docMk/>
            <pc:sldMk cId="3020000868" sldId="267"/>
            <ac:graphicFrameMk id="23" creationId="{F0AFF0AC-A550-13CE-42F5-A6E6576A7ED7}"/>
          </ac:graphicFrameMkLst>
        </pc:graphicFrameChg>
        <pc:graphicFrameChg chg="del mod">
          <ac:chgData name="Lwandile NONDIZA" userId="afce5ce63f81e4c2" providerId="LiveId" clId="{C328D9C9-BEC2-4F9C-93D4-9745281AC70E}" dt="2025-06-30T18:45:51.956" v="6" actId="478"/>
          <ac:graphicFrameMkLst>
            <pc:docMk/>
            <pc:sldMk cId="3020000868" sldId="267"/>
            <ac:graphicFrameMk id="25" creationId="{4F17055D-DB73-C5EE-0296-EE9882C58301}"/>
          </ac:graphicFrameMkLst>
        </pc:graphicFrameChg>
      </pc:sldChg>
      <pc:sldChg chg="addSp delSp modSp add mod ord">
        <pc:chgData name="Lwandile NONDIZA" userId="afce5ce63f81e4c2" providerId="LiveId" clId="{C328D9C9-BEC2-4F9C-93D4-9745281AC70E}" dt="2025-06-30T19:47:04.106" v="1134" actId="5793"/>
        <pc:sldMkLst>
          <pc:docMk/>
          <pc:sldMk cId="3416637460" sldId="268"/>
        </pc:sldMkLst>
        <pc:spChg chg="add del mod">
          <ac:chgData name="Lwandile NONDIZA" userId="afce5ce63f81e4c2" providerId="LiveId" clId="{C328D9C9-BEC2-4F9C-93D4-9745281AC70E}" dt="2025-06-30T19:22:52.044" v="448" actId="1036"/>
          <ac:spMkLst>
            <pc:docMk/>
            <pc:sldMk cId="3416637460" sldId="268"/>
            <ac:spMk id="8" creationId="{00000000-0000-0000-0000-000000000000}"/>
          </ac:spMkLst>
        </pc:spChg>
        <pc:spChg chg="add mod">
          <ac:chgData name="Lwandile NONDIZA" userId="afce5ce63f81e4c2" providerId="LiveId" clId="{C328D9C9-BEC2-4F9C-93D4-9745281AC70E}" dt="2025-06-30T19:12:12.739" v="391" actId="5793"/>
          <ac:spMkLst>
            <pc:docMk/>
            <pc:sldMk cId="3416637460" sldId="268"/>
            <ac:spMk id="12" creationId="{5A053C03-78C4-91F2-EC06-DB1619A5FA51}"/>
          </ac:spMkLst>
        </pc:spChg>
        <pc:spChg chg="mod">
          <ac:chgData name="Lwandile NONDIZA" userId="afce5ce63f81e4c2" providerId="LiveId" clId="{C328D9C9-BEC2-4F9C-93D4-9745281AC70E}" dt="2025-06-30T19:01:08.860" v="332" actId="20577"/>
          <ac:spMkLst>
            <pc:docMk/>
            <pc:sldMk cId="3416637460" sldId="268"/>
            <ac:spMk id="13" creationId="{00000000-0000-0000-0000-000000000000}"/>
          </ac:spMkLst>
        </pc:spChg>
        <pc:spChg chg="mod">
          <ac:chgData name="Lwandile NONDIZA" userId="afce5ce63f81e4c2" providerId="LiveId" clId="{C328D9C9-BEC2-4F9C-93D4-9745281AC70E}" dt="2025-06-30T19:03:50.306" v="386" actId="20577"/>
          <ac:spMkLst>
            <pc:docMk/>
            <pc:sldMk cId="3416637460" sldId="268"/>
            <ac:spMk id="14" creationId="{00000000-0000-0000-0000-000000000000}"/>
          </ac:spMkLst>
        </pc:spChg>
        <pc:spChg chg="mod">
          <ac:chgData name="Lwandile NONDIZA" userId="afce5ce63f81e4c2" providerId="LiveId" clId="{C328D9C9-BEC2-4F9C-93D4-9745281AC70E}" dt="2025-06-30T19:17:22.845" v="423" actId="1076"/>
          <ac:spMkLst>
            <pc:docMk/>
            <pc:sldMk cId="3416637460" sldId="268"/>
            <ac:spMk id="15" creationId="{00000000-0000-0000-0000-000000000000}"/>
          </ac:spMkLst>
        </pc:spChg>
        <pc:spChg chg="add del mod">
          <ac:chgData name="Lwandile NONDIZA" userId="afce5ce63f81e4c2" providerId="LiveId" clId="{C328D9C9-BEC2-4F9C-93D4-9745281AC70E}" dt="2025-06-30T19:13:41.143" v="406" actId="478"/>
          <ac:spMkLst>
            <pc:docMk/>
            <pc:sldMk cId="3416637460" sldId="268"/>
            <ac:spMk id="16" creationId="{DBF4293A-DBE0-51F4-EBEE-747BB03432A4}"/>
          </ac:spMkLst>
        </pc:spChg>
        <pc:spChg chg="add mod">
          <ac:chgData name="Lwandile NONDIZA" userId="afce5ce63f81e4c2" providerId="LiveId" clId="{C328D9C9-BEC2-4F9C-93D4-9745281AC70E}" dt="2025-06-30T19:16:02.784" v="413" actId="5793"/>
          <ac:spMkLst>
            <pc:docMk/>
            <pc:sldMk cId="3416637460" sldId="268"/>
            <ac:spMk id="17" creationId="{BB78A278-C5B8-252F-AA60-6BF23A3A0266}"/>
          </ac:spMkLst>
        </pc:spChg>
        <pc:spChg chg="add del mod">
          <ac:chgData name="Lwandile NONDIZA" userId="afce5ce63f81e4c2" providerId="LiveId" clId="{C328D9C9-BEC2-4F9C-93D4-9745281AC70E}" dt="2025-06-30T19:18:13.888" v="427" actId="478"/>
          <ac:spMkLst>
            <pc:docMk/>
            <pc:sldMk cId="3416637460" sldId="268"/>
            <ac:spMk id="18" creationId="{16E94E6D-84B0-E971-10C4-861EE209E159}"/>
          </ac:spMkLst>
        </pc:spChg>
        <pc:spChg chg="add del mod">
          <ac:chgData name="Lwandile NONDIZA" userId="afce5ce63f81e4c2" providerId="LiveId" clId="{C328D9C9-BEC2-4F9C-93D4-9745281AC70E}" dt="2025-06-30T19:46:09.980" v="1109" actId="478"/>
          <ac:spMkLst>
            <pc:docMk/>
            <pc:sldMk cId="3416637460" sldId="268"/>
            <ac:spMk id="19" creationId="{A7D495F2-E462-E448-05FD-5028E163D758}"/>
          </ac:spMkLst>
        </pc:spChg>
        <pc:spChg chg="add del mod">
          <ac:chgData name="Lwandile NONDIZA" userId="afce5ce63f81e4c2" providerId="LiveId" clId="{C328D9C9-BEC2-4F9C-93D4-9745281AC70E}" dt="2025-06-30T19:46:09.983" v="1111"/>
          <ac:spMkLst>
            <pc:docMk/>
            <pc:sldMk cId="3416637460" sldId="268"/>
            <ac:spMk id="20" creationId="{A11EA0DC-4406-E0F8-6089-B61EE65DA68B}"/>
          </ac:spMkLst>
        </pc:spChg>
        <pc:spChg chg="mod">
          <ac:chgData name="Lwandile NONDIZA" userId="afce5ce63f81e4c2" providerId="LiveId" clId="{C328D9C9-BEC2-4F9C-93D4-9745281AC70E}" dt="2025-06-30T19:47:04.106" v="1134" actId="5793"/>
          <ac:spMkLst>
            <pc:docMk/>
            <pc:sldMk cId="3416637460" sldId="268"/>
            <ac:spMk id="24" creationId="{002D774D-FFB2-C3E3-5C2D-4719E2A5001F}"/>
          </ac:spMkLst>
        </pc:spChg>
        <pc:spChg chg="del">
          <ac:chgData name="Lwandile NONDIZA" userId="afce5ce63f81e4c2" providerId="LiveId" clId="{C328D9C9-BEC2-4F9C-93D4-9745281AC70E}" dt="2025-06-30T19:12:16.330" v="392" actId="478"/>
          <ac:spMkLst>
            <pc:docMk/>
            <pc:sldMk cId="3416637460" sldId="268"/>
            <ac:spMk id="31" creationId="{01C7EED9-94FF-C202-CAB6-D72EEB36E812}"/>
          </ac:spMkLst>
        </pc:spChg>
        <pc:graphicFrameChg chg="add mod">
          <ac:chgData name="Lwandile NONDIZA" userId="afce5ce63f81e4c2" providerId="LiveId" clId="{C328D9C9-BEC2-4F9C-93D4-9745281AC70E}" dt="2025-06-30T19:04:07.311" v="387"/>
          <ac:graphicFrameMkLst>
            <pc:docMk/>
            <pc:sldMk cId="3416637460" sldId="268"/>
            <ac:graphicFrameMk id="9" creationId="{D5F4E944-DCF8-5233-C877-3FABDA74B2CF}"/>
          </ac:graphicFrameMkLst>
        </pc:graphicFrameChg>
        <pc:graphicFrameChg chg="add mod">
          <ac:chgData name="Lwandile NONDIZA" userId="afce5ce63f81e4c2" providerId="LiveId" clId="{C328D9C9-BEC2-4F9C-93D4-9745281AC70E}" dt="2025-06-30T19:17:29.966" v="424" actId="14100"/>
          <ac:graphicFrameMkLst>
            <pc:docMk/>
            <pc:sldMk cId="3416637460" sldId="268"/>
            <ac:graphicFrameMk id="10" creationId="{9654A238-0818-F238-325E-A633CC4E274B}"/>
          </ac:graphicFrameMkLst>
        </pc:graphicFrameChg>
        <pc:graphicFrameChg chg="add mod">
          <ac:chgData name="Lwandile NONDIZA" userId="afce5ce63f81e4c2" providerId="LiveId" clId="{C328D9C9-BEC2-4F9C-93D4-9745281AC70E}" dt="2025-06-30T19:03:26.333" v="344" actId="14100"/>
          <ac:graphicFrameMkLst>
            <pc:docMk/>
            <pc:sldMk cId="3416637460" sldId="268"/>
            <ac:graphicFrameMk id="11" creationId="{C790B10E-87D2-ABDB-F0CD-D982AEB368A7}"/>
          </ac:graphicFrameMkLst>
        </pc:graphicFrameChg>
        <pc:graphicFrameChg chg="del">
          <ac:chgData name="Lwandile NONDIZA" userId="afce5ce63f81e4c2" providerId="LiveId" clId="{C328D9C9-BEC2-4F9C-93D4-9745281AC70E}" dt="2025-06-30T19:02:01.394" v="333" actId="478"/>
          <ac:graphicFrameMkLst>
            <pc:docMk/>
            <pc:sldMk cId="3416637460" sldId="268"/>
            <ac:graphicFrameMk id="23" creationId="{F0AFF0AC-A550-13CE-42F5-A6E6576A7ED7}"/>
          </ac:graphicFrameMkLst>
        </pc:graphicFrameChg>
        <pc:graphicFrameChg chg="del">
          <ac:chgData name="Lwandile NONDIZA" userId="afce5ce63f81e4c2" providerId="LiveId" clId="{C328D9C9-BEC2-4F9C-93D4-9745281AC70E}" dt="2025-06-30T19:00:45.938" v="310" actId="478"/>
          <ac:graphicFrameMkLst>
            <pc:docMk/>
            <pc:sldMk cId="3416637460" sldId="268"/>
            <ac:graphicFrameMk id="25" creationId="{4F17055D-DB73-C5EE-0296-EE9882C58301}"/>
          </ac:graphicFrameMkLst>
        </pc:graphicFrameChg>
      </pc:sldChg>
      <pc:sldChg chg="addSp delSp modSp add del mod">
        <pc:chgData name="Lwandile NONDIZA" userId="afce5ce63f81e4c2" providerId="LiveId" clId="{C328D9C9-BEC2-4F9C-93D4-9745281AC70E}" dt="2025-06-30T20:09:26.223" v="1541" actId="2696"/>
        <pc:sldMkLst>
          <pc:docMk/>
          <pc:sldMk cId="265480967" sldId="269"/>
        </pc:sldMkLst>
        <pc:spChg chg="add del mod">
          <ac:chgData name="Lwandile NONDIZA" userId="afce5ce63f81e4c2" providerId="LiveId" clId="{C328D9C9-BEC2-4F9C-93D4-9745281AC70E}" dt="2025-06-30T20:02:24.111" v="1312" actId="12084"/>
          <ac:spMkLst>
            <pc:docMk/>
            <pc:sldMk cId="265480967" sldId="269"/>
            <ac:spMk id="6" creationId="{F6776058-DA67-D9AC-014A-4BF6156D77F0}"/>
          </ac:spMkLst>
        </pc:spChg>
        <pc:spChg chg="del">
          <ac:chgData name="Lwandile NONDIZA" userId="afce5ce63f81e4c2" providerId="LiveId" clId="{C328D9C9-BEC2-4F9C-93D4-9745281AC70E}" dt="2025-06-30T20:09:14.891" v="1540" actId="478"/>
          <ac:spMkLst>
            <pc:docMk/>
            <pc:sldMk cId="265480967" sldId="269"/>
            <ac:spMk id="7" creationId="{00000000-0000-0000-0000-000000000000}"/>
          </ac:spMkLst>
        </pc:spChg>
        <pc:spChg chg="mod">
          <ac:chgData name="Lwandile NONDIZA" userId="afce5ce63f81e4c2" providerId="LiveId" clId="{C328D9C9-BEC2-4F9C-93D4-9745281AC70E}" dt="2025-06-30T19:51:32.190" v="1165" actId="14100"/>
          <ac:spMkLst>
            <pc:docMk/>
            <pc:sldMk cId="265480967" sldId="269"/>
            <ac:spMk id="8" creationId="{00000000-0000-0000-0000-000000000000}"/>
          </ac:spMkLst>
        </pc:spChg>
        <pc:graphicFrameChg chg="add del modGraphic">
          <ac:chgData name="Lwandile NONDIZA" userId="afce5ce63f81e4c2" providerId="LiveId" clId="{C328D9C9-BEC2-4F9C-93D4-9745281AC70E}" dt="2025-06-30T19:51:59.661" v="1168" actId="478"/>
          <ac:graphicFrameMkLst>
            <pc:docMk/>
            <pc:sldMk cId="265480967" sldId="269"/>
            <ac:graphicFrameMk id="5" creationId="{5479F02B-659E-AE8F-52EA-B7AA127557BE}"/>
          </ac:graphicFrameMkLst>
        </pc:graphicFrameChg>
        <pc:graphicFrameChg chg="add del mod modGraphic">
          <ac:chgData name="Lwandile NONDIZA" userId="afce5ce63f81e4c2" providerId="LiveId" clId="{C328D9C9-BEC2-4F9C-93D4-9745281AC70E}" dt="2025-06-30T20:07:31.980" v="1539" actId="478"/>
          <ac:graphicFrameMkLst>
            <pc:docMk/>
            <pc:sldMk cId="265480967" sldId="269"/>
            <ac:graphicFrameMk id="9" creationId="{6258A4AA-2B7E-6662-D03D-630114E98B35}"/>
          </ac:graphicFrameMkLst>
        </pc:graphicFrameChg>
        <pc:graphicFrameChg chg="del">
          <ac:chgData name="Lwandile NONDIZA" userId="afce5ce63f81e4c2" providerId="LiveId" clId="{C328D9C9-BEC2-4F9C-93D4-9745281AC70E}" dt="2025-06-30T19:51:40.868" v="1166" actId="478"/>
          <ac:graphicFrameMkLst>
            <pc:docMk/>
            <pc:sldMk cId="265480967" sldId="269"/>
            <ac:graphicFrameMk id="11" creationId="{69F34F3C-7EE8-262F-8845-55AFA80BB99D}"/>
          </ac:graphicFrameMkLst>
        </pc:graphicFrameChg>
      </pc:sldChg>
      <pc:sldChg chg="addSp delSp modSp add del mod">
        <pc:chgData name="Lwandile NONDIZA" userId="afce5ce63f81e4c2" providerId="LiveId" clId="{C328D9C9-BEC2-4F9C-93D4-9745281AC70E}" dt="2025-06-30T19:48:18.140" v="1137" actId="2696"/>
        <pc:sldMkLst>
          <pc:docMk/>
          <pc:sldMk cId="1573029232" sldId="269"/>
        </pc:sldMkLst>
        <pc:spChg chg="mod">
          <ac:chgData name="Lwandile NONDIZA" userId="afce5ce63f81e4c2" providerId="LiveId" clId="{C328D9C9-BEC2-4F9C-93D4-9745281AC70E}" dt="2025-06-30T19:34:52.879" v="470" actId="1036"/>
          <ac:spMkLst>
            <pc:docMk/>
            <pc:sldMk cId="1573029232" sldId="269"/>
            <ac:spMk id="3" creationId="{00000000-0000-0000-0000-000000000000}"/>
          </ac:spMkLst>
        </pc:spChg>
        <pc:spChg chg="mod">
          <ac:chgData name="Lwandile NONDIZA" userId="afce5ce63f81e4c2" providerId="LiveId" clId="{C328D9C9-BEC2-4F9C-93D4-9745281AC70E}" dt="2025-06-30T19:34:49.615" v="469" actId="1035"/>
          <ac:spMkLst>
            <pc:docMk/>
            <pc:sldMk cId="1573029232" sldId="269"/>
            <ac:spMk id="8" creationId="{00000000-0000-0000-0000-000000000000}"/>
          </ac:spMkLst>
        </pc:spChg>
        <pc:graphicFrameChg chg="del mod">
          <ac:chgData name="Lwandile NONDIZA" userId="afce5ce63f81e4c2" providerId="LiveId" clId="{C328D9C9-BEC2-4F9C-93D4-9745281AC70E}" dt="2025-06-30T19:23:10.110" v="451" actId="478"/>
          <ac:graphicFrameMkLst>
            <pc:docMk/>
            <pc:sldMk cId="1573029232" sldId="269"/>
            <ac:graphicFrameMk id="9" creationId="{D5F4E944-DCF8-5233-C877-3FABDA74B2CF}"/>
          </ac:graphicFrameMkLst>
        </pc:graphicFrameChg>
        <pc:graphicFrameChg chg="del">
          <ac:chgData name="Lwandile NONDIZA" userId="afce5ce63f81e4c2" providerId="LiveId" clId="{C328D9C9-BEC2-4F9C-93D4-9745281AC70E}" dt="2025-06-30T19:23:12.539" v="452" actId="478"/>
          <ac:graphicFrameMkLst>
            <pc:docMk/>
            <pc:sldMk cId="1573029232" sldId="269"/>
            <ac:graphicFrameMk id="10" creationId="{9654A238-0818-F238-325E-A633CC4E274B}"/>
          </ac:graphicFrameMkLst>
        </pc:graphicFrameChg>
        <pc:graphicFrameChg chg="del">
          <ac:chgData name="Lwandile NONDIZA" userId="afce5ce63f81e4c2" providerId="LiveId" clId="{C328D9C9-BEC2-4F9C-93D4-9745281AC70E}" dt="2025-06-30T19:27:21.117" v="457" actId="478"/>
          <ac:graphicFrameMkLst>
            <pc:docMk/>
            <pc:sldMk cId="1573029232" sldId="269"/>
            <ac:graphicFrameMk id="11" creationId="{C790B10E-87D2-ABDB-F0CD-D982AEB368A7}"/>
          </ac:graphicFrameMkLst>
        </pc:graphicFrameChg>
        <pc:graphicFrameChg chg="add mod">
          <ac:chgData name="Lwandile NONDIZA" userId="afce5ce63f81e4c2" providerId="LiveId" clId="{C328D9C9-BEC2-4F9C-93D4-9745281AC70E}" dt="2025-06-30T19:23:31.312" v="456" actId="14100"/>
          <ac:graphicFrameMkLst>
            <pc:docMk/>
            <pc:sldMk cId="1573029232" sldId="269"/>
            <ac:graphicFrameMk id="16" creationId="{14E1C3ED-DD57-A090-E6F3-8647C3C0BF6B}"/>
          </ac:graphicFrameMkLst>
        </pc:graphicFrameChg>
        <pc:graphicFrameChg chg="add mod">
          <ac:chgData name="Lwandile NONDIZA" userId="afce5ce63f81e4c2" providerId="LiveId" clId="{C328D9C9-BEC2-4F9C-93D4-9745281AC70E}" dt="2025-06-30T19:27:39.851" v="462" actId="14100"/>
          <ac:graphicFrameMkLst>
            <pc:docMk/>
            <pc:sldMk cId="1573029232" sldId="269"/>
            <ac:graphicFrameMk id="18" creationId="{C790B10E-87D2-ABDB-F0CD-D982AEB368A7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nond\Downloads\Bright_Coffee_Shop_Analysis%20(6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nond\Downloads\Bright_Coffee_Shop_Analysis%20(8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fce5ce63f81e4c2/Desktop/Data%20Analystics%20at%20Brightlight/Case%20Studies/Bright_Coffee_Shop_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fce5ce63f81e4c2/Desktop/Data%20Analystics%20at%20Brightlight/Case%20Studies/Bright_Coffee_Shop_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fce5ce63f81e4c2/Desktop/Data%20Analystics%20at%20Brightlight/Case%20Studies/Bright_Coffee_Shop_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fce5ce63f81e4c2/Desktop/Data%20Analystics%20at%20Brightlight/Case%20Studies/Bright_Coffee_Shop_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nond\Downloads\Bright_Coffee_Shop_Analysis%20(8)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nond\Downloads\Bright_Coffee_Shop_Analysis%20(8)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fce5ce63f81e4c2/Desktop/Data%20Analystics%20at%20Brightlight/Case%20Studies/Bright_Coffee_Shop_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[Bright_Coffee_Shop_Analysis (6).csv]Sheet1!PivotTable1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ZA" sz="2800" b="1" i="0" u="none" strike="noStrike" kern="1200" spc="100" baseline="0" dirty="0">
                <a:solidFill>
                  <a:srgbClr val="7A442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right Retro"/>
                <a:ea typeface="Bright Retro"/>
                <a:cs typeface="Bright Retro"/>
              </a:defRPr>
            </a:pPr>
            <a:r>
              <a:rPr lang="en-ZA" sz="2800" kern="12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</a:rPr>
              <a:t>Revenue vs Sales Per Month</a:t>
            </a:r>
          </a:p>
        </c:rich>
      </c:tx>
      <c:layout>
        <c:manualLayout>
          <c:xMode val="edge"/>
          <c:yMode val="edge"/>
          <c:x val="0.1026053431644149"/>
          <c:y val="5.67915875605644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ZA" sz="2800" b="1" i="0" u="none" strike="noStrike" kern="1200" spc="100" baseline="0" dirty="0">
              <a:solidFill>
                <a:srgbClr val="7A442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right Retro"/>
              <a:ea typeface="Bright Retro"/>
              <a:cs typeface="Bright Retro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US"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433947567493552"/>
          <c:y val="0.20524044630268376"/>
          <c:w val="0.81105434427192413"/>
          <c:h val="0.72428746712981706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Sheet1!$C$3</c:f>
              <c:strCache>
                <c:ptCount val="1"/>
                <c:pt idx="0">
                  <c:v>REVENUE2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Sheet1!$A$4:$A$10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Sheet1!$C$4:$C$10</c:f>
              <c:numCache>
                <c:formatCode>"R"#\ ##0</c:formatCode>
                <c:ptCount val="6"/>
                <c:pt idx="0">
                  <c:v>81677.739999999554</c:v>
                </c:pt>
                <c:pt idx="1">
                  <c:v>76145.189999999726</c:v>
                </c:pt>
                <c:pt idx="2">
                  <c:v>98834.68</c:v>
                </c:pt>
                <c:pt idx="3">
                  <c:v>118941.07999999981</c:v>
                </c:pt>
                <c:pt idx="4">
                  <c:v>156727.76000000039</c:v>
                </c:pt>
                <c:pt idx="5">
                  <c:v>166485.88000000035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1A-4C08-A454-F83445284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0546543"/>
        <c:axId val="1263378463"/>
      </c:barChart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Qantities Sold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0C1A-4C08-A454-F83445284D9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0C1A-4C08-A454-F83445284D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Sheet1!$A$4:$A$10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Sheet1!$B$4:$B$10</c:f>
              <c:numCache>
                <c:formatCode>0%</c:formatCode>
                <c:ptCount val="6"/>
                <c:pt idx="0">
                  <c:v>0.11688079401804426</c:v>
                </c:pt>
                <c:pt idx="1">
                  <c:v>0.10896371848504698</c:v>
                </c:pt>
                <c:pt idx="2">
                  <c:v>0.14143236425150085</c:v>
                </c:pt>
                <c:pt idx="3">
                  <c:v>0.17020460987000594</c:v>
                </c:pt>
                <c:pt idx="4">
                  <c:v>0.22427732492928457</c:v>
                </c:pt>
                <c:pt idx="5">
                  <c:v>0.23824118844611741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C1A-4C08-A454-F83445284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0553967"/>
        <c:axId val="1153521711"/>
      </c:lineChart>
      <c:catAx>
        <c:axId val="131054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378463"/>
        <c:crosses val="autoZero"/>
        <c:auto val="1"/>
        <c:lblAlgn val="ctr"/>
        <c:lblOffset val="100"/>
        <c:noMultiLvlLbl val="0"/>
      </c:catAx>
      <c:valAx>
        <c:axId val="1263378463"/>
        <c:scaling>
          <c:orientation val="minMax"/>
        </c:scaling>
        <c:delete val="0"/>
        <c:axPos val="l"/>
        <c:numFmt formatCode="&quot;R&quot;#\ 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546543"/>
        <c:crosses val="autoZero"/>
        <c:crossBetween val="between"/>
      </c:valAx>
      <c:valAx>
        <c:axId val="1153521711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0553967"/>
        <c:crosses val="max"/>
        <c:crossBetween val="between"/>
      </c:valAx>
      <c:catAx>
        <c:axId val="131055396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535217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[Bright_Coffee_Shop_Analysis.xlsx]Bright_Coffee_Shop_Analysis!PivotTable6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ZA" sz="2800" b="1" i="0" u="none" strike="noStrike" kern="1200" spc="100" baseline="0">
                <a:solidFill>
                  <a:srgbClr val="7A442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right Retro"/>
                <a:ea typeface="Bright Retro"/>
                <a:cs typeface="Bright Retro"/>
              </a:defRPr>
            </a:pPr>
            <a:r>
              <a:rPr lang="en-ZA" sz="2800" b="1" i="0" u="none" strike="noStrike" kern="1200" spc="100" baseline="0">
                <a:solidFill>
                  <a:srgbClr val="7A442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right Retro"/>
                <a:ea typeface="Bright Retro"/>
                <a:cs typeface="Bright Retro"/>
              </a:rPr>
              <a:t>Revenue vs Sales per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ZA" sz="2800" b="1" i="0" u="none" strike="noStrike" kern="1200" spc="100" baseline="0">
              <a:solidFill>
                <a:srgbClr val="7A442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right Retro"/>
              <a:ea typeface="Bright Retro"/>
              <a:cs typeface="Bright Retro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295603674540682"/>
          <c:y val="0.2061574074074074"/>
          <c:w val="0.8493217410323709"/>
          <c:h val="0.709591353164187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Bright_Coffee_Shop_Analysis!$B$22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Bright_Coffee_Shop_Analysis!$A$23:$A$30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Bright_Coffee_Shop_Analysis!$B$23:$B$30</c:f>
              <c:numCache>
                <c:formatCode>0.0%</c:formatCode>
                <c:ptCount val="7"/>
                <c:pt idx="0">
                  <c:v>0.14071061110212546</c:v>
                </c:pt>
                <c:pt idx="1">
                  <c:v>0.14550012304448035</c:v>
                </c:pt>
                <c:pt idx="2">
                  <c:v>0.14232138691657009</c:v>
                </c:pt>
                <c:pt idx="3">
                  <c:v>0.1435486119714004</c:v>
                </c:pt>
                <c:pt idx="4">
                  <c:v>0.14419862912264286</c:v>
                </c:pt>
                <c:pt idx="5">
                  <c:v>0.14506469855790888</c:v>
                </c:pt>
                <c:pt idx="6">
                  <c:v>0.13865593928487202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30-449C-A92C-E51CEA047E1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axId val="1301351743"/>
        <c:axId val="1380932255"/>
      </c:barChart>
      <c:catAx>
        <c:axId val="1301351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0932255"/>
        <c:crosses val="autoZero"/>
        <c:auto val="1"/>
        <c:lblAlgn val="ctr"/>
        <c:lblOffset val="100"/>
        <c:noMultiLvlLbl val="0"/>
      </c:catAx>
      <c:valAx>
        <c:axId val="1380932255"/>
        <c:scaling>
          <c:orientation val="minMax"/>
        </c:scaling>
        <c:delete val="0"/>
        <c:axPos val="b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1351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[Bright_Coffee_Shop_Analysis.xlsx]Bright_Coffee_Shop_Analysis!PivotTable11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ZA"/>
              <a:t>Revenue per Store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Bright_Coffee_Shop_Analysis!$B$127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Bright_Coffee_Shop_Analysis!$A$128:$A$131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Bright_Coffee_Shop_Analysis!$B$128:$B$131</c:f>
              <c:numCache>
                <c:formatCode>0.00%</c:formatCode>
                <c:ptCount val="3"/>
                <c:pt idx="0">
                  <c:v>0.33234088757420638</c:v>
                </c:pt>
                <c:pt idx="1">
                  <c:v>0.33844733392154092</c:v>
                </c:pt>
                <c:pt idx="2">
                  <c:v>0.32921177850425265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12-4F91-A86A-01377B96AE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27573503"/>
        <c:axId val="1263384703"/>
      </c:barChart>
      <c:catAx>
        <c:axId val="227573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384703"/>
        <c:crosses val="autoZero"/>
        <c:auto val="1"/>
        <c:lblAlgn val="ctr"/>
        <c:lblOffset val="100"/>
        <c:noMultiLvlLbl val="0"/>
      </c:catAx>
      <c:valAx>
        <c:axId val="1263384703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573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[Bright_Coffee_Shop_Analysis.xlsx]Bright_Coffee_Shop_Analysis!PivotTable11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Revenue per Store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Bright_Coffee_Shop_Analysis!$B$127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3B09-4B53-8C71-0F72BC5C358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3B09-4B53-8C71-0F72BC5C358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3B09-4B53-8C71-0F72BC5C358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Bright_Coffee_Shop_Analysis!$A$128:$A$131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Bright_Coffee_Shop_Analysis!$B$128:$B$131</c:f>
              <c:numCache>
                <c:formatCode>0.00%</c:formatCode>
                <c:ptCount val="3"/>
                <c:pt idx="0">
                  <c:v>0.33234088757420638</c:v>
                </c:pt>
                <c:pt idx="1">
                  <c:v>0.33844733392154092</c:v>
                </c:pt>
                <c:pt idx="2">
                  <c:v>0.32921177850425265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09-4B53-8C71-0F72BC5C35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[Bright_Coffee_Shop_Analysis.xlsx]Bright_Coffee_Shop_Analysis!PivotTable12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ZA"/>
              <a:t>Transactions per Store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Bright_Coffee_Shop_Analysis!$B$143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Bright_Coffee_Shop_Analysis!$A$144:$A$147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Bright_Coffee_Shop_Analysis!$B$144:$B$147</c:f>
              <c:numCache>
                <c:formatCode>"R"#\ ##0</c:formatCode>
                <c:ptCount val="3"/>
                <c:pt idx="0">
                  <c:v>50599</c:v>
                </c:pt>
                <c:pt idx="1">
                  <c:v>50735</c:v>
                </c:pt>
                <c:pt idx="2">
                  <c:v>47782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23-4BDB-853D-FA46DAA94FED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319151311"/>
        <c:axId val="1587770175"/>
      </c:barChart>
      <c:catAx>
        <c:axId val="13191513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7770175"/>
        <c:crosses val="autoZero"/>
        <c:auto val="1"/>
        <c:lblAlgn val="ctr"/>
        <c:lblOffset val="100"/>
        <c:noMultiLvlLbl val="0"/>
      </c:catAx>
      <c:valAx>
        <c:axId val="1587770175"/>
        <c:scaling>
          <c:orientation val="minMax"/>
        </c:scaling>
        <c:delete val="1"/>
        <c:axPos val="b"/>
        <c:numFmt formatCode="&quot;R&quot;#\ ##0" sourceLinked="1"/>
        <c:majorTickMark val="none"/>
        <c:minorTickMark val="none"/>
        <c:tickLblPos val="nextTo"/>
        <c:crossAx val="1319151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[Bright_Coffee_Shop_Analysis.xlsx]Bright_Coffee_Shop_Analysis!PivotTable10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ZA"/>
              <a:t>Revenue vs Store vs Time of Day</a:t>
            </a:r>
          </a:p>
        </c:rich>
      </c:tx>
      <c:layout>
        <c:manualLayout>
          <c:xMode val="edge"/>
          <c:yMode val="edge"/>
          <c:x val="0.17102304147465439"/>
          <c:y val="2.3419203747072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Bright_Coffee_Shop_Analysis!$B$111:$B$112</c:f>
              <c:strCache>
                <c:ptCount val="1"/>
                <c:pt idx="0">
                  <c:v>Afternoon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Bright_Coffee_Shop_Analysis!$A$113:$A$116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Bright_Coffee_Shop_Analysis!$B$113:$B$116</c:f>
              <c:numCache>
                <c:formatCode>0%</c:formatCode>
                <c:ptCount val="3"/>
                <c:pt idx="0">
                  <c:v>0.3382958028910209</c:v>
                </c:pt>
                <c:pt idx="1">
                  <c:v>0.24951223233980865</c:v>
                </c:pt>
                <c:pt idx="2">
                  <c:v>0.29184587749353619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FC-46C5-AAA1-1D44C4052973}"/>
            </c:ext>
          </c:extLst>
        </c:ser>
        <c:ser>
          <c:idx val="1"/>
          <c:order val="1"/>
          <c:tx>
            <c:strRef>
              <c:f>Bright_Coffee_Shop_Analysis!$C$111:$C$112</c:f>
              <c:strCache>
                <c:ptCount val="1"/>
                <c:pt idx="0">
                  <c:v>Evening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Bright_Coffee_Shop_Analysis!$A$113:$A$116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Bright_Coffee_Shop_Analysis!$C$113:$C$116</c:f>
              <c:numCache>
                <c:formatCode>0%</c:formatCode>
                <c:ptCount val="3"/>
                <c:pt idx="0">
                  <c:v>0.20984080917342504</c:v>
                </c:pt>
                <c:pt idx="1">
                  <c:v>0.14975643645076067</c:v>
                </c:pt>
                <c:pt idx="2">
                  <c:v>8.1344404490621428E-2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FC-46C5-AAA1-1D44C4052973}"/>
            </c:ext>
          </c:extLst>
        </c:ser>
        <c:ser>
          <c:idx val="2"/>
          <c:order val="2"/>
          <c:tx>
            <c:strRef>
              <c:f>Bright_Coffee_Shop_Analysis!$D$111:$D$112</c:f>
              <c:strCache>
                <c:ptCount val="1"/>
                <c:pt idx="0">
                  <c:v>Morning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Bright_Coffee_Shop_Analysis!$A$113:$A$116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Bright_Coffee_Shop_Analysis!$D$113:$D$116</c:f>
              <c:numCache>
                <c:formatCode>0%</c:formatCode>
                <c:ptCount val="3"/>
                <c:pt idx="0">
                  <c:v>0.45186338793555397</c:v>
                </c:pt>
                <c:pt idx="1">
                  <c:v>0.58958441582272814</c:v>
                </c:pt>
                <c:pt idx="2">
                  <c:v>0.62550886790135996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FC-46C5-AAA1-1D44C4052973}"/>
            </c:ext>
          </c:extLst>
        </c:ser>
        <c:ser>
          <c:idx val="3"/>
          <c:order val="3"/>
          <c:tx>
            <c:strRef>
              <c:f>Bright_Coffee_Shop_Analysis!$E$111:$E$112</c:f>
              <c:strCache>
                <c:ptCount val="1"/>
                <c:pt idx="0">
                  <c:v>Night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2FC-46C5-AAA1-1D44C4052973}"/>
              </c:ext>
            </c:extLst>
          </c:dPt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FC-46C5-AAA1-1D44C40529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Bright_Coffee_Shop_Analysis!$A$113:$A$116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Bright_Coffee_Shop_Analysis!$E$113:$E$116</c:f>
              <c:numCache>
                <c:formatCode>0%</c:formatCode>
                <c:ptCount val="3"/>
                <c:pt idx="0">
                  <c:v>0</c:v>
                </c:pt>
                <c:pt idx="1">
                  <c:v>1.1146915386702481E-2</c:v>
                </c:pt>
                <c:pt idx="2">
                  <c:v>1.3008501144823729E-3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FC-46C5-AAA1-1D44C40529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60106351"/>
        <c:axId val="810561791"/>
      </c:barChart>
      <c:catAx>
        <c:axId val="1560106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61791"/>
        <c:crosses val="autoZero"/>
        <c:auto val="1"/>
        <c:lblAlgn val="ctr"/>
        <c:lblOffset val="100"/>
        <c:noMultiLvlLbl val="0"/>
      </c:catAx>
      <c:valAx>
        <c:axId val="810561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010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[Bright_Coffee_Shop_Analysis.xlsx]Bright_Coffee_Shop_Analysis!PivotTable9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Quantity</a:t>
            </a:r>
            <a:r>
              <a:rPr lang="en-US" baseline="0" dirty="0"/>
              <a:t> Sold vs Product Type</a:t>
            </a:r>
            <a:endParaRPr lang="en-US" dirty="0"/>
          </a:p>
        </c:rich>
      </c:tx>
      <c:layout>
        <c:manualLayout>
          <c:xMode val="edge"/>
          <c:yMode val="edge"/>
          <c:x val="0.24136929962137796"/>
          <c:y val="3.421225606930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2517193145353338E-2"/>
          <c:y val="0.16607760524983028"/>
          <c:w val="0.88540887600776286"/>
          <c:h val="0.395458865055661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Bright_Coffee_Shop_Analysis!$B$74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Bright_Coffee_Shop_Analysis!$A$75:$A$104</c:f>
              <c:strCache>
                <c:ptCount val="29"/>
                <c:pt idx="0">
                  <c:v>Barista Espresso</c:v>
                </c:pt>
                <c:pt idx="1">
                  <c:v>Brewed Chai tea</c:v>
                </c:pt>
                <c:pt idx="2">
                  <c:v>Hot chocolate</c:v>
                </c:pt>
                <c:pt idx="3">
                  <c:v>Gourmet brewed coffee</c:v>
                </c:pt>
                <c:pt idx="4">
                  <c:v>Brewed Black tea</c:v>
                </c:pt>
                <c:pt idx="5">
                  <c:v>Brewed herbal tea</c:v>
                </c:pt>
                <c:pt idx="6">
                  <c:v>Premium brewed coffee</c:v>
                </c:pt>
                <c:pt idx="7">
                  <c:v>Organic brewed coffee</c:v>
                </c:pt>
                <c:pt idx="8">
                  <c:v>Scone</c:v>
                </c:pt>
                <c:pt idx="9">
                  <c:v>Drip coffee</c:v>
                </c:pt>
                <c:pt idx="10">
                  <c:v>Pastry</c:v>
                </c:pt>
                <c:pt idx="11">
                  <c:v>Brewed Green tea</c:v>
                </c:pt>
                <c:pt idx="12">
                  <c:v>Biscotti</c:v>
                </c:pt>
                <c:pt idx="13">
                  <c:v>Premium Beans</c:v>
                </c:pt>
                <c:pt idx="14">
                  <c:v>Organic Beans</c:v>
                </c:pt>
                <c:pt idx="15">
                  <c:v>Housewares</c:v>
                </c:pt>
                <c:pt idx="16">
                  <c:v>Gourmet Beans</c:v>
                </c:pt>
                <c:pt idx="17">
                  <c:v>Clothing</c:v>
                </c:pt>
                <c:pt idx="18">
                  <c:v>Regular syrup</c:v>
                </c:pt>
                <c:pt idx="19">
                  <c:v>Espresso Beans</c:v>
                </c:pt>
                <c:pt idx="20">
                  <c:v>Chai tea</c:v>
                </c:pt>
                <c:pt idx="21">
                  <c:v>House blend Beans</c:v>
                </c:pt>
                <c:pt idx="22">
                  <c:v>Herbal tea</c:v>
                </c:pt>
                <c:pt idx="23">
                  <c:v>Drinking Chocolate</c:v>
                </c:pt>
                <c:pt idx="24">
                  <c:v>Black tea</c:v>
                </c:pt>
                <c:pt idx="25">
                  <c:v>Sugar free syrup</c:v>
                </c:pt>
                <c:pt idx="26">
                  <c:v>Organic Chocolate</c:v>
                </c:pt>
                <c:pt idx="27">
                  <c:v>Green tea</c:v>
                </c:pt>
                <c:pt idx="28">
                  <c:v>Green beans</c:v>
                </c:pt>
              </c:strCache>
            </c:strRef>
          </c:cat>
          <c:val>
            <c:numRef>
              <c:f>Bright_Coffee_Shop_Analysis!$B$75:$B$104</c:f>
              <c:numCache>
                <c:formatCode>0.00%</c:formatCode>
                <c:ptCount val="29"/>
                <c:pt idx="0">
                  <c:v>0.13080221409373244</c:v>
                </c:pt>
                <c:pt idx="1">
                  <c:v>0.11030422144955554</c:v>
                </c:pt>
                <c:pt idx="2">
                  <c:v>0.10362724996566673</c:v>
                </c:pt>
                <c:pt idx="3">
                  <c:v>0.10021946807950585</c:v>
                </c:pt>
                <c:pt idx="4">
                  <c:v>6.8590661529970426E-2</c:v>
                </c:pt>
                <c:pt idx="5">
                  <c:v>6.8028994279479865E-2</c:v>
                </c:pt>
                <c:pt idx="6">
                  <c:v>5.5495800997100352E-2</c:v>
                </c:pt>
                <c:pt idx="7">
                  <c:v>5.4015217504819961E-2</c:v>
                </c:pt>
                <c:pt idx="8">
                  <c:v>5.2755394284471208E-2</c:v>
                </c:pt>
                <c:pt idx="9">
                  <c:v>4.5769083667999956E-2</c:v>
                </c:pt>
                <c:pt idx="10">
                  <c:v>3.6713705380670647E-2</c:v>
                </c:pt>
                <c:pt idx="11">
                  <c:v>3.4132912337136348E-2</c:v>
                </c:pt>
                <c:pt idx="12">
                  <c:v>2.8324528847394545E-2</c:v>
                </c:pt>
                <c:pt idx="13">
                  <c:v>2.0868979229373356E-2</c:v>
                </c:pt>
                <c:pt idx="14">
                  <c:v>1.2177089090571712E-2</c:v>
                </c:pt>
                <c:pt idx="15">
                  <c:v>1.0652359267902442E-2</c:v>
                </c:pt>
                <c:pt idx="16">
                  <c:v>9.7279336785600218E-3</c:v>
                </c:pt>
                <c:pt idx="17">
                  <c:v>8.8192490822249798E-3</c:v>
                </c:pt>
                <c:pt idx="18">
                  <c:v>8.7073449319361937E-3</c:v>
                </c:pt>
                <c:pt idx="19">
                  <c:v>7.9567142153888284E-3</c:v>
                </c:pt>
                <c:pt idx="20">
                  <c:v>6.155086015726118E-3</c:v>
                </c:pt>
                <c:pt idx="21">
                  <c:v>4.7137119060277595E-3</c:v>
                </c:pt>
                <c:pt idx="22">
                  <c:v>3.9062705147174456E-3</c:v>
                </c:pt>
                <c:pt idx="23">
                  <c:v>3.9038235058044841E-3</c:v>
                </c:pt>
                <c:pt idx="24">
                  <c:v>3.8806556260963473E-3</c:v>
                </c:pt>
                <c:pt idx="25">
                  <c:v>3.3256425226498147E-3</c:v>
                </c:pt>
                <c:pt idx="26">
                  <c:v>2.4035065322902862E-3</c:v>
                </c:pt>
                <c:pt idx="27">
                  <c:v>2.1046423150547443E-3</c:v>
                </c:pt>
                <c:pt idx="28">
                  <c:v>1.9175391481715839E-3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33-4B65-BFFC-05D9166EE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27727471"/>
        <c:axId val="1587786975"/>
      </c:barChart>
      <c:catAx>
        <c:axId val="152772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7786975"/>
        <c:crosses val="autoZero"/>
        <c:auto val="1"/>
        <c:lblAlgn val="ctr"/>
        <c:lblOffset val="100"/>
        <c:noMultiLvlLbl val="0"/>
      </c:catAx>
      <c:valAx>
        <c:axId val="1587786975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7727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[Bright_Coffee_Shop_Analysis.xlsx]Bright_Coffee_Shop_Analysis!PivotTable7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ZA"/>
              <a:t>Revenue vs Product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Bright_Coffee_Shop_Analysis!$B$38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Bright_Coffee_Shop_Analysis!$A$39:$A$68</c:f>
              <c:strCache>
                <c:ptCount val="29"/>
                <c:pt idx="0">
                  <c:v>Barista Espresso</c:v>
                </c:pt>
                <c:pt idx="1">
                  <c:v>Brewed Chai tea</c:v>
                </c:pt>
                <c:pt idx="2">
                  <c:v>Hot chocolate</c:v>
                </c:pt>
                <c:pt idx="3">
                  <c:v>Gourmet brewed coffee</c:v>
                </c:pt>
                <c:pt idx="4">
                  <c:v>Brewed Black tea</c:v>
                </c:pt>
                <c:pt idx="5">
                  <c:v>Brewed herbal tea</c:v>
                </c:pt>
                <c:pt idx="6">
                  <c:v>Premium brewed coffee</c:v>
                </c:pt>
                <c:pt idx="7">
                  <c:v>Organic brewed coffee</c:v>
                </c:pt>
                <c:pt idx="8">
                  <c:v>Scone</c:v>
                </c:pt>
                <c:pt idx="9">
                  <c:v>Drip coffee</c:v>
                </c:pt>
                <c:pt idx="10">
                  <c:v>Pastry</c:v>
                </c:pt>
                <c:pt idx="11">
                  <c:v>Brewed Green tea</c:v>
                </c:pt>
                <c:pt idx="12">
                  <c:v>Biscotti</c:v>
                </c:pt>
                <c:pt idx="13">
                  <c:v>Premium Beans</c:v>
                </c:pt>
                <c:pt idx="14">
                  <c:v>Organic Beans</c:v>
                </c:pt>
                <c:pt idx="15">
                  <c:v>Housewares</c:v>
                </c:pt>
                <c:pt idx="16">
                  <c:v>Gourmet Beans</c:v>
                </c:pt>
                <c:pt idx="17">
                  <c:v>Clothing</c:v>
                </c:pt>
                <c:pt idx="18">
                  <c:v>Regular syrup</c:v>
                </c:pt>
                <c:pt idx="19">
                  <c:v>Espresso Beans</c:v>
                </c:pt>
                <c:pt idx="20">
                  <c:v>Chai tea</c:v>
                </c:pt>
                <c:pt idx="21">
                  <c:v>House blend Beans</c:v>
                </c:pt>
                <c:pt idx="22">
                  <c:v>Herbal tea</c:v>
                </c:pt>
                <c:pt idx="23">
                  <c:v>Drinking Chocolate</c:v>
                </c:pt>
                <c:pt idx="24">
                  <c:v>Black tea</c:v>
                </c:pt>
                <c:pt idx="25">
                  <c:v>Sugar free syrup</c:v>
                </c:pt>
                <c:pt idx="26">
                  <c:v>Organic Chocolate</c:v>
                </c:pt>
                <c:pt idx="27">
                  <c:v>Green tea</c:v>
                </c:pt>
                <c:pt idx="28">
                  <c:v>Green beans</c:v>
                </c:pt>
              </c:strCache>
            </c:strRef>
          </c:cat>
          <c:val>
            <c:numRef>
              <c:f>Bright_Coffee_Shop_Analysis!$B$39:$B$68</c:f>
              <c:numCache>
                <c:formatCode>_-[$R-1C09]* #\ ##0_-;\-[$R-1C09]* #\ ##0_-;_-[$R-1C09]* "-"??_-;_-@_-</c:formatCode>
                <c:ptCount val="29"/>
                <c:pt idx="0">
                  <c:v>91406.200000000012</c:v>
                </c:pt>
                <c:pt idx="1">
                  <c:v>77081.949999999895</c:v>
                </c:pt>
                <c:pt idx="2">
                  <c:v>72416</c:v>
                </c:pt>
                <c:pt idx="3">
                  <c:v>70034.600000000122</c:v>
                </c:pt>
                <c:pt idx="4">
                  <c:v>47932</c:v>
                </c:pt>
                <c:pt idx="5">
                  <c:v>47539.5</c:v>
                </c:pt>
                <c:pt idx="6">
                  <c:v>38781.150000000023</c:v>
                </c:pt>
                <c:pt idx="7">
                  <c:v>37746.500000000029</c:v>
                </c:pt>
                <c:pt idx="8">
                  <c:v>36866.12000000001</c:v>
                </c:pt>
                <c:pt idx="9">
                  <c:v>31984</c:v>
                </c:pt>
                <c:pt idx="10">
                  <c:v>25655.989999999994</c:v>
                </c:pt>
                <c:pt idx="11">
                  <c:v>23852.5</c:v>
                </c:pt>
                <c:pt idx="12">
                  <c:v>19793.53</c:v>
                </c:pt>
                <c:pt idx="13">
                  <c:v>14583.5</c:v>
                </c:pt>
                <c:pt idx="14">
                  <c:v>8509.5</c:v>
                </c:pt>
                <c:pt idx="15">
                  <c:v>7444</c:v>
                </c:pt>
                <c:pt idx="16">
                  <c:v>6798</c:v>
                </c:pt>
                <c:pt idx="17">
                  <c:v>6163</c:v>
                </c:pt>
                <c:pt idx="18">
                  <c:v>6084.8000000000238</c:v>
                </c:pt>
                <c:pt idx="19">
                  <c:v>5560.24999999999</c:v>
                </c:pt>
                <c:pt idx="20">
                  <c:v>4301.2499999999854</c:v>
                </c:pt>
                <c:pt idx="21">
                  <c:v>3294</c:v>
                </c:pt>
                <c:pt idx="22">
                  <c:v>2729.7499999999977</c:v>
                </c:pt>
                <c:pt idx="23">
                  <c:v>2728.0400000000004</c:v>
                </c:pt>
                <c:pt idx="24">
                  <c:v>2711.8499999999976</c:v>
                </c:pt>
                <c:pt idx="25">
                  <c:v>2323.999999999995</c:v>
                </c:pt>
                <c:pt idx="26">
                  <c:v>1679.5999999999954</c:v>
                </c:pt>
                <c:pt idx="27">
                  <c:v>1470.75</c:v>
                </c:pt>
                <c:pt idx="28">
                  <c:v>1340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7A-4D05-8D22-08A0062A7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25180031"/>
        <c:axId val="1263393343"/>
      </c:barChart>
      <c:catAx>
        <c:axId val="152518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393343"/>
        <c:crosses val="autoZero"/>
        <c:auto val="1"/>
        <c:lblAlgn val="ctr"/>
        <c:lblOffset val="100"/>
        <c:noMultiLvlLbl val="0"/>
      </c:catAx>
      <c:valAx>
        <c:axId val="1263393343"/>
        <c:scaling>
          <c:orientation val="minMax"/>
        </c:scaling>
        <c:delete val="0"/>
        <c:axPos val="l"/>
        <c:numFmt formatCode="_-[$R-1C09]* #\ ##0_-;\-[$R-1C09]* #\ ##0_-;_-[$R-1C09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18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[Bright_Coffee_Shop_Analysis.xlsx]Bright_Coffee_Shop_Analysis!PivotTable14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ZA"/>
              <a:t>Qauntities</a:t>
            </a:r>
            <a:r>
              <a:rPr lang="en-ZA" baseline="0"/>
              <a:t> Sold by Store and Day Time</a:t>
            </a:r>
            <a:endParaRPr lang="en-ZA"/>
          </a:p>
        </c:rich>
      </c:tx>
      <c:layout>
        <c:manualLayout>
          <c:xMode val="edge"/>
          <c:yMode val="edge"/>
          <c:x val="4.720194647201941E-3"/>
          <c:y val="2.50626566416040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square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triangle"/>
          <c:size val="5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x"/>
          <c:size val="5"/>
          <c:spPr>
            <a:noFill/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star"/>
          <c:size val="5"/>
          <c:spPr>
            <a:noFill/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5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plus"/>
          <c:size val="5"/>
          <c:spPr>
            <a:noFill/>
            <a:ln w="9525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Bright_Coffee_Shop_Analysis!$B$172:$B$173</c:f>
              <c:strCache>
                <c:ptCount val="1"/>
                <c:pt idx="0">
                  <c:v>Sun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Bright_Coffee_Shop_Analysis!$A$174:$A$177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Bright_Coffee_Shop_Analysis!$B$174:$B$177</c:f>
              <c:numCache>
                <c:formatCode>0.00%</c:formatCode>
                <c:ptCount val="3"/>
                <c:pt idx="0">
                  <c:v>4.6537977339488043E-2</c:v>
                </c:pt>
                <c:pt idx="1">
                  <c:v>4.7885485149438148E-2</c:v>
                </c:pt>
                <c:pt idx="2">
                  <c:v>4.6304844500396326E-2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D0-4254-86A2-F7A091CA9E05}"/>
            </c:ext>
          </c:extLst>
        </c:ser>
        <c:ser>
          <c:idx val="1"/>
          <c:order val="1"/>
          <c:tx>
            <c:strRef>
              <c:f>Bright_Coffee_Shop_Analysis!$C$172:$C$173</c:f>
              <c:strCache>
                <c:ptCount val="1"/>
                <c:pt idx="0">
                  <c:v>Mon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Bright_Coffee_Shop_Analysis!$A$174:$A$177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Bright_Coffee_Shop_Analysis!$C$174:$C$177</c:f>
              <c:numCache>
                <c:formatCode>0.00%</c:formatCode>
                <c:ptCount val="3"/>
                <c:pt idx="0">
                  <c:v>4.8314449573366905E-2</c:v>
                </c:pt>
                <c:pt idx="1">
                  <c:v>4.7190749288944837E-2</c:v>
                </c:pt>
                <c:pt idx="2">
                  <c:v>5.0114235091154938E-2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D0-4254-86A2-F7A091CA9E05}"/>
            </c:ext>
          </c:extLst>
        </c:ser>
        <c:ser>
          <c:idx val="2"/>
          <c:order val="2"/>
          <c:tx>
            <c:strRef>
              <c:f>Bright_Coffee_Shop_Analysis!$D$172:$D$173</c:f>
              <c:strCache>
                <c:ptCount val="1"/>
                <c:pt idx="0">
                  <c:v>Tue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Bright_Coffee_Shop_Analysis!$A$174:$A$177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Bright_Coffee_Shop_Analysis!$D$174:$D$177</c:f>
              <c:numCache>
                <c:formatCode>0.00%</c:formatCode>
                <c:ptCount val="3"/>
                <c:pt idx="0">
                  <c:v>4.5428265025411481E-2</c:v>
                </c:pt>
                <c:pt idx="1">
                  <c:v>4.9344896722152282E-2</c:v>
                </c:pt>
                <c:pt idx="2">
                  <c:v>4.720007460250851E-2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D0-4254-86A2-F7A091CA9E05}"/>
            </c:ext>
          </c:extLst>
        </c:ser>
        <c:ser>
          <c:idx val="3"/>
          <c:order val="3"/>
          <c:tx>
            <c:strRef>
              <c:f>Bright_Coffee_Shop_Analysis!$E$172:$E$173</c:f>
              <c:strCache>
                <c:ptCount val="1"/>
                <c:pt idx="0">
                  <c:v>Wed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Bright_Coffee_Shop_Analysis!$A$174:$A$177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Bright_Coffee_Shop_Analysis!$E$174:$E$177</c:f>
              <c:numCache>
                <c:formatCode>0.00%</c:formatCode>
                <c:ptCount val="3"/>
                <c:pt idx="0">
                  <c:v>4.8766727281204833E-2</c:v>
                </c:pt>
                <c:pt idx="1">
                  <c:v>4.6990255047325964E-2</c:v>
                </c:pt>
                <c:pt idx="2">
                  <c:v>4.7036881615144306E-2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D0-4254-86A2-F7A091CA9E05}"/>
            </c:ext>
          </c:extLst>
        </c:ser>
        <c:ser>
          <c:idx val="4"/>
          <c:order val="4"/>
          <c:tx>
            <c:strRef>
              <c:f>Bright_Coffee_Shop_Analysis!$F$172:$F$173</c:f>
              <c:strCache>
                <c:ptCount val="1"/>
                <c:pt idx="0">
                  <c:v>Thu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Bright_Coffee_Shop_Analysis!$A$174:$A$177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Bright_Coffee_Shop_Analysis!$F$174:$F$177</c:f>
              <c:numCache>
                <c:formatCode>0.00%</c:formatCode>
                <c:ptCount val="3"/>
                <c:pt idx="0">
                  <c:v>4.8417028022567261E-2</c:v>
                </c:pt>
                <c:pt idx="1">
                  <c:v>4.8235184408075719E-2</c:v>
                </c:pt>
                <c:pt idx="2">
                  <c:v>4.8645498204877138E-2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D0-4254-86A2-F7A091CA9E05}"/>
            </c:ext>
          </c:extLst>
        </c:ser>
        <c:ser>
          <c:idx val="5"/>
          <c:order val="5"/>
          <c:tx>
            <c:strRef>
              <c:f>Bright_Coffee_Shop_Analysis!$G$172:$G$173</c:f>
              <c:strCache>
                <c:ptCount val="1"/>
                <c:pt idx="0">
                  <c:v>Fri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Bright_Coffee_Shop_Analysis!$A$174:$A$177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Bright_Coffee_Shop_Analysis!$G$174:$G$177</c:f>
              <c:numCache>
                <c:formatCode>0.00%</c:formatCode>
                <c:ptCount val="3"/>
                <c:pt idx="0">
                  <c:v>4.8221196437730221E-2</c:v>
                </c:pt>
                <c:pt idx="1">
                  <c:v>4.9270294213642936E-2</c:v>
                </c:pt>
                <c:pt idx="2">
                  <c:v>4.8016039539329508E-2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6D0-4254-86A2-F7A091CA9E05}"/>
            </c:ext>
          </c:extLst>
        </c:ser>
        <c:ser>
          <c:idx val="6"/>
          <c:order val="6"/>
          <c:tx>
            <c:strRef>
              <c:f>Bright_Coffee_Shop_Analysis!$H$172:$H$173</c:f>
              <c:strCache>
                <c:ptCount val="1"/>
                <c:pt idx="0">
                  <c:v>Sat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Bright_Coffee_Shop_Analysis!$A$174:$A$177</c:f>
              <c:strCache>
                <c:ptCount val="3"/>
                <c:pt idx="0">
                  <c:v>Astoria</c:v>
                </c:pt>
                <c:pt idx="1">
                  <c:v>Hell's Kitchen</c:v>
                </c:pt>
                <c:pt idx="2">
                  <c:v>Lower Manhattan</c:v>
                </c:pt>
              </c:strCache>
            </c:strRef>
          </c:cat>
          <c:val>
            <c:numRef>
              <c:f>Bright_Coffee_Shop_Analysis!$H$174:$H$177</c:f>
              <c:numCache>
                <c:formatCode>0.00%</c:formatCode>
                <c:ptCount val="3"/>
                <c:pt idx="0">
                  <c:v>4.5321023919429292E-2</c:v>
                </c:pt>
                <c:pt idx="1">
                  <c:v>4.5568144728866507E-2</c:v>
                </c:pt>
                <c:pt idx="2">
                  <c:v>4.7190749288944837E-2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6D0-4254-86A2-F7A091CA9E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383989999"/>
        <c:axId val="1563566159"/>
      </c:barChart>
      <c:catAx>
        <c:axId val="13839899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3566159"/>
        <c:crosses val="autoZero"/>
        <c:auto val="1"/>
        <c:lblAlgn val="ctr"/>
        <c:lblOffset val="100"/>
        <c:noMultiLvlLbl val="0"/>
      </c:catAx>
      <c:valAx>
        <c:axId val="1563566159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383989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chart" Target="../charts/chart5.xml"/><Relationship Id="rId4" Type="http://schemas.openxmlformats.org/officeDocument/2006/relationships/image" Target="../media/image13.png"/><Relationship Id="rId9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46526" y="-101100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52906" y="5079756"/>
            <a:ext cx="4685248" cy="5636389"/>
          </a:xfrm>
          <a:custGeom>
            <a:avLst/>
            <a:gdLst/>
            <a:ahLst/>
            <a:cxnLst/>
            <a:rect l="l" t="t" r="r" b="b"/>
            <a:pathLst>
              <a:path w="4685248" h="5636389">
                <a:moveTo>
                  <a:pt x="0" y="0"/>
                </a:moveTo>
                <a:lnTo>
                  <a:pt x="4685248" y="0"/>
                </a:lnTo>
                <a:lnTo>
                  <a:pt x="4685248" y="5636389"/>
                </a:lnTo>
                <a:lnTo>
                  <a:pt x="0" y="5636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646482" y="51257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33432" y="6534324"/>
            <a:ext cx="6498620" cy="4754704"/>
          </a:xfrm>
          <a:custGeom>
            <a:avLst/>
            <a:gdLst/>
            <a:ahLst/>
            <a:cxnLst/>
            <a:rect l="l" t="t" r="r" b="b"/>
            <a:pathLst>
              <a:path w="6498620" h="4754704">
                <a:moveTo>
                  <a:pt x="0" y="0"/>
                </a:moveTo>
                <a:lnTo>
                  <a:pt x="6498619" y="0"/>
                </a:lnTo>
                <a:lnTo>
                  <a:pt x="6498619" y="4754704"/>
                </a:lnTo>
                <a:lnTo>
                  <a:pt x="0" y="4754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790603" y="413015"/>
            <a:ext cx="5651560" cy="5759551"/>
          </a:xfrm>
          <a:custGeom>
            <a:avLst/>
            <a:gdLst/>
            <a:ahLst/>
            <a:cxnLst/>
            <a:rect l="l" t="t" r="r" b="b"/>
            <a:pathLst>
              <a:path w="5651560" h="5759551">
                <a:moveTo>
                  <a:pt x="0" y="0"/>
                </a:moveTo>
                <a:lnTo>
                  <a:pt x="5651560" y="0"/>
                </a:lnTo>
                <a:lnTo>
                  <a:pt x="5651560" y="5759552"/>
                </a:lnTo>
                <a:lnTo>
                  <a:pt x="0" y="575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33988" y="2912203"/>
            <a:ext cx="13220023" cy="388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44"/>
              </a:lnSpc>
            </a:pPr>
            <a:r>
              <a:rPr lang="en-US" sz="16641" dirty="0">
                <a:solidFill>
                  <a:srgbClr val="FEF5DA"/>
                </a:solidFill>
                <a:latin typeface="Bright Retro"/>
                <a:ea typeface="Bright Retro"/>
                <a:cs typeface="Bright Retro"/>
                <a:sym typeface="Bright Retro"/>
              </a:rPr>
              <a:t>BRIGHT COFFEE  SHOP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96387" y="6275240"/>
            <a:ext cx="9372858" cy="816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4711" dirty="0">
                <a:solidFill>
                  <a:srgbClr val="FEF5DA"/>
                </a:solidFill>
                <a:latin typeface="TT Fors"/>
                <a:ea typeface="TT Fors"/>
                <a:cs typeface="TT Fors"/>
                <a:sym typeface="TT Fors"/>
              </a:rPr>
              <a:t>Presented by : Lwandile Nondiza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14975724" y="413015"/>
            <a:ext cx="6498620" cy="4754704"/>
          </a:xfrm>
          <a:custGeom>
            <a:avLst/>
            <a:gdLst/>
            <a:ahLst/>
            <a:cxnLst/>
            <a:rect l="l" t="t" r="r" b="b"/>
            <a:pathLst>
              <a:path w="6498620" h="4754704">
                <a:moveTo>
                  <a:pt x="6498620" y="4754704"/>
                </a:moveTo>
                <a:lnTo>
                  <a:pt x="0" y="4754704"/>
                </a:lnTo>
                <a:lnTo>
                  <a:pt x="0" y="0"/>
                </a:lnTo>
                <a:lnTo>
                  <a:pt x="6498620" y="0"/>
                </a:lnTo>
                <a:lnTo>
                  <a:pt x="6498620" y="47547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CFFCC43-302D-CF0A-6E93-881D4A496B05}"/>
              </a:ext>
            </a:extLst>
          </p:cNvPr>
          <p:cNvSpPr txBox="1"/>
          <p:nvPr/>
        </p:nvSpPr>
        <p:spPr>
          <a:xfrm>
            <a:off x="6819057" y="8696115"/>
            <a:ext cx="5744748" cy="791543"/>
          </a:xfrm>
          <a:prstGeom prst="rect">
            <a:avLst/>
          </a:prstGeom>
          <a:noFill/>
        </p:spPr>
        <p:txBody>
          <a:bodyPr lIns="50800" tIns="50800" rIns="50800" bIns="50800" rtlCol="0" anchor="ctr"/>
          <a:lstStyle/>
          <a:p>
            <a:pPr algn="ctr">
              <a:lnSpc>
                <a:spcPts val="3397"/>
              </a:lnSpc>
            </a:pPr>
            <a:endParaRPr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5BFC073-2F79-1511-6C35-6DAA52E3FCFB}"/>
              </a:ext>
            </a:extLst>
          </p:cNvPr>
          <p:cNvSpPr txBox="1"/>
          <p:nvPr/>
        </p:nvSpPr>
        <p:spPr>
          <a:xfrm>
            <a:off x="4457571" y="9367465"/>
            <a:ext cx="9372858" cy="816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4711" dirty="0">
                <a:solidFill>
                  <a:srgbClr val="FEF5DA"/>
                </a:solidFill>
                <a:latin typeface="TT Fors"/>
                <a:ea typeface="TT Fors"/>
                <a:cs typeface="TT Fors"/>
                <a:sym typeface="TT Fors"/>
              </a:rPr>
              <a:t>June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6676" y="5698063"/>
            <a:ext cx="4685248" cy="5636389"/>
          </a:xfrm>
          <a:custGeom>
            <a:avLst/>
            <a:gdLst/>
            <a:ahLst/>
            <a:cxnLst/>
            <a:rect l="l" t="t" r="r" b="b"/>
            <a:pathLst>
              <a:path w="4685248" h="5636389">
                <a:moveTo>
                  <a:pt x="0" y="0"/>
                </a:moveTo>
                <a:lnTo>
                  <a:pt x="4685248" y="0"/>
                </a:lnTo>
                <a:lnTo>
                  <a:pt x="4685248" y="5636389"/>
                </a:lnTo>
                <a:lnTo>
                  <a:pt x="0" y="5636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040678" y="6473839"/>
            <a:ext cx="6498620" cy="4754704"/>
          </a:xfrm>
          <a:custGeom>
            <a:avLst/>
            <a:gdLst/>
            <a:ahLst/>
            <a:cxnLst/>
            <a:rect l="l" t="t" r="r" b="b"/>
            <a:pathLst>
              <a:path w="6498620" h="4754704">
                <a:moveTo>
                  <a:pt x="0" y="0"/>
                </a:moveTo>
                <a:lnTo>
                  <a:pt x="6498619" y="0"/>
                </a:lnTo>
                <a:lnTo>
                  <a:pt x="6498619" y="4754704"/>
                </a:lnTo>
                <a:lnTo>
                  <a:pt x="0" y="4754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50005" y="-1302745"/>
            <a:ext cx="5651560" cy="5759551"/>
          </a:xfrm>
          <a:custGeom>
            <a:avLst/>
            <a:gdLst/>
            <a:ahLst/>
            <a:cxnLst/>
            <a:rect l="l" t="t" r="r" b="b"/>
            <a:pathLst>
              <a:path w="5651560" h="5759551">
                <a:moveTo>
                  <a:pt x="0" y="0"/>
                </a:moveTo>
                <a:lnTo>
                  <a:pt x="5651560" y="0"/>
                </a:lnTo>
                <a:lnTo>
                  <a:pt x="5651560" y="5759552"/>
                </a:lnTo>
                <a:lnTo>
                  <a:pt x="0" y="575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88274" y="2593593"/>
            <a:ext cx="10711452" cy="579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56"/>
              </a:lnSpc>
            </a:pPr>
            <a:r>
              <a:rPr lang="en-US" sz="24237">
                <a:solidFill>
                  <a:srgbClr val="FEF5DA"/>
                </a:solidFill>
                <a:latin typeface="Bright Retro"/>
                <a:ea typeface="Bright Retro"/>
                <a:cs typeface="Bright Retro"/>
                <a:sym typeface="Bright Retro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flipH="1" flipV="1">
            <a:off x="14180766" y="-1690997"/>
            <a:ext cx="6498620" cy="4754704"/>
          </a:xfrm>
          <a:custGeom>
            <a:avLst/>
            <a:gdLst/>
            <a:ahLst/>
            <a:cxnLst/>
            <a:rect l="l" t="t" r="r" b="b"/>
            <a:pathLst>
              <a:path w="6498620" h="4754704">
                <a:moveTo>
                  <a:pt x="6498620" y="4754704"/>
                </a:moveTo>
                <a:lnTo>
                  <a:pt x="0" y="4754704"/>
                </a:lnTo>
                <a:lnTo>
                  <a:pt x="0" y="0"/>
                </a:lnTo>
                <a:lnTo>
                  <a:pt x="6498620" y="0"/>
                </a:lnTo>
                <a:lnTo>
                  <a:pt x="6498620" y="47547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150192" y="-191094"/>
            <a:ext cx="9340835" cy="11197851"/>
            <a:chOff x="0" y="0"/>
            <a:chExt cx="2460137" cy="2949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0137" cy="2949228"/>
            </a:xfrm>
            <a:custGeom>
              <a:avLst/>
              <a:gdLst/>
              <a:ahLst/>
              <a:cxnLst/>
              <a:rect l="l" t="t" r="r" b="b"/>
              <a:pathLst>
                <a:path w="2460137" h="2949228">
                  <a:moveTo>
                    <a:pt x="0" y="0"/>
                  </a:moveTo>
                  <a:lnTo>
                    <a:pt x="2460137" y="0"/>
                  </a:lnTo>
                  <a:lnTo>
                    <a:pt x="2460137" y="2949228"/>
                  </a:lnTo>
                  <a:lnTo>
                    <a:pt x="0" y="2949228"/>
                  </a:lnTo>
                  <a:close/>
                </a:path>
              </a:pathLst>
            </a:custGeom>
            <a:solidFill>
              <a:srgbClr val="FEF5DA">
                <a:alpha val="6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60137" cy="298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946712" y="1028700"/>
            <a:ext cx="13312588" cy="8229600"/>
          </a:xfrm>
          <a:custGeom>
            <a:avLst/>
            <a:gdLst/>
            <a:ahLst/>
            <a:cxnLst/>
            <a:rect l="l" t="t" r="r" b="b"/>
            <a:pathLst>
              <a:path w="13312588" h="8229600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11835" y="1736836"/>
            <a:ext cx="4354537" cy="6674749"/>
            <a:chOff x="0" y="0"/>
            <a:chExt cx="497626" cy="7627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7627" cy="762775"/>
            </a:xfrm>
            <a:custGeom>
              <a:avLst/>
              <a:gdLst/>
              <a:ahLst/>
              <a:cxnLst/>
              <a:rect l="l" t="t" r="r" b="b"/>
              <a:pathLst>
                <a:path w="497627" h="762775">
                  <a:moveTo>
                    <a:pt x="40892" y="0"/>
                  </a:moveTo>
                  <a:lnTo>
                    <a:pt x="456735" y="0"/>
                  </a:lnTo>
                  <a:cubicBezTo>
                    <a:pt x="479319" y="0"/>
                    <a:pt x="497627" y="18308"/>
                    <a:pt x="497627" y="40892"/>
                  </a:cubicBezTo>
                  <a:lnTo>
                    <a:pt x="497627" y="721883"/>
                  </a:lnTo>
                  <a:cubicBezTo>
                    <a:pt x="497627" y="744467"/>
                    <a:pt x="479319" y="762775"/>
                    <a:pt x="456735" y="762775"/>
                  </a:cubicBezTo>
                  <a:lnTo>
                    <a:pt x="40892" y="762775"/>
                  </a:lnTo>
                  <a:cubicBezTo>
                    <a:pt x="30047" y="762775"/>
                    <a:pt x="19646" y="758467"/>
                    <a:pt x="11977" y="750798"/>
                  </a:cubicBezTo>
                  <a:cubicBezTo>
                    <a:pt x="4308" y="743129"/>
                    <a:pt x="0" y="732728"/>
                    <a:pt x="0" y="721883"/>
                  </a:cubicBezTo>
                  <a:lnTo>
                    <a:pt x="0" y="40892"/>
                  </a:lnTo>
                  <a:cubicBezTo>
                    <a:pt x="0" y="18308"/>
                    <a:pt x="18308" y="0"/>
                    <a:pt x="40892" y="0"/>
                  </a:cubicBezTo>
                  <a:close/>
                </a:path>
              </a:pathLst>
            </a:custGeom>
            <a:blipFill>
              <a:blip r:embed="rId6"/>
              <a:stretch>
                <a:fillRect l="-32192" r="-97444"/>
              </a:stretch>
            </a:blipFill>
            <a:ln w="133350" cap="rnd">
              <a:solidFill>
                <a:srgbClr val="AB816A"/>
              </a:solidFill>
              <a:prstDash val="solid"/>
              <a:round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6060110" y="3096636"/>
            <a:ext cx="10180164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7A442B"/>
                </a:solidFill>
                <a:latin typeface="Bright Retro"/>
                <a:sym typeface="TT Fors"/>
              </a:rPr>
              <a:t>Problem Statement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7A442B"/>
                </a:solidFill>
                <a:latin typeface="Bright Retro"/>
                <a:sym typeface="TT Fors"/>
              </a:rPr>
              <a:t>Sales Trends by Week &amp; Month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7A442B"/>
                </a:solidFill>
                <a:latin typeface="Bright Retro"/>
                <a:sym typeface="TT Fors"/>
              </a:rPr>
              <a:t>Store Performance Comparison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7A442B"/>
                </a:solidFill>
                <a:latin typeface="Bright Retro"/>
                <a:sym typeface="TT Fors"/>
              </a:rPr>
              <a:t>Time-of-Day Demand Patterns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7A442B"/>
                </a:solidFill>
                <a:latin typeface="Bright Retro"/>
                <a:sym typeface="TT Fors"/>
              </a:rPr>
              <a:t>Product Category Insights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7A442B"/>
                </a:solidFill>
                <a:latin typeface="Bright Retro"/>
                <a:sym typeface="TT Fors"/>
              </a:rPr>
              <a:t>Top Products by Revenue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7A442B"/>
                </a:solidFill>
                <a:latin typeface="Bright Retro"/>
                <a:sym typeface="TT Fors"/>
              </a:rPr>
              <a:t>Weekday Sales Behavior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4400" dirty="0">
                <a:solidFill>
                  <a:srgbClr val="7A442B"/>
                </a:solidFill>
                <a:latin typeface="Bright Retro"/>
                <a:sym typeface="TT Fors"/>
              </a:rPr>
              <a:t>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14812" y="1736837"/>
            <a:ext cx="709178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Table of Contents</a:t>
            </a:r>
          </a:p>
        </p:txBody>
      </p:sp>
    </p:spTree>
  </p:cSld>
  <p:clrMapOvr>
    <a:masterClrMapping/>
  </p:clrMapOvr>
  <p:transition>
    <p:cover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6006" y="-270565"/>
            <a:ext cx="7137808" cy="11197851"/>
            <a:chOff x="0" y="0"/>
            <a:chExt cx="1879916" cy="2949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9916" cy="2949228"/>
            </a:xfrm>
            <a:custGeom>
              <a:avLst/>
              <a:gdLst/>
              <a:ahLst/>
              <a:cxnLst/>
              <a:rect l="l" t="t" r="r" b="b"/>
              <a:pathLst>
                <a:path w="1879916" h="2949228">
                  <a:moveTo>
                    <a:pt x="0" y="0"/>
                  </a:moveTo>
                  <a:lnTo>
                    <a:pt x="1879916" y="0"/>
                  </a:lnTo>
                  <a:lnTo>
                    <a:pt x="1879916" y="2949228"/>
                  </a:lnTo>
                  <a:lnTo>
                    <a:pt x="0" y="2949228"/>
                  </a:lnTo>
                  <a:close/>
                </a:path>
              </a:pathLst>
            </a:custGeom>
            <a:solidFill>
              <a:srgbClr val="FEF5DA">
                <a:alpha val="6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79916" cy="298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028700"/>
            <a:ext cx="13312588" cy="8229600"/>
          </a:xfrm>
          <a:custGeom>
            <a:avLst/>
            <a:gdLst/>
            <a:ahLst/>
            <a:cxnLst/>
            <a:rect l="l" t="t" r="r" b="b"/>
            <a:pathLst>
              <a:path w="13312588" h="8229600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021485" y="1602869"/>
            <a:ext cx="4354537" cy="6674749"/>
            <a:chOff x="0" y="0"/>
            <a:chExt cx="497626" cy="7627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7627" cy="762775"/>
            </a:xfrm>
            <a:custGeom>
              <a:avLst/>
              <a:gdLst/>
              <a:ahLst/>
              <a:cxnLst/>
              <a:rect l="l" t="t" r="r" b="b"/>
              <a:pathLst>
                <a:path w="497627" h="762775">
                  <a:moveTo>
                    <a:pt x="40892" y="0"/>
                  </a:moveTo>
                  <a:lnTo>
                    <a:pt x="456735" y="0"/>
                  </a:lnTo>
                  <a:cubicBezTo>
                    <a:pt x="479319" y="0"/>
                    <a:pt x="497627" y="18308"/>
                    <a:pt x="497627" y="40892"/>
                  </a:cubicBezTo>
                  <a:lnTo>
                    <a:pt x="497627" y="721883"/>
                  </a:lnTo>
                  <a:cubicBezTo>
                    <a:pt x="497627" y="744467"/>
                    <a:pt x="479319" y="762775"/>
                    <a:pt x="456735" y="762775"/>
                  </a:cubicBezTo>
                  <a:lnTo>
                    <a:pt x="40892" y="762775"/>
                  </a:lnTo>
                  <a:cubicBezTo>
                    <a:pt x="30047" y="762775"/>
                    <a:pt x="19646" y="758467"/>
                    <a:pt x="11977" y="750798"/>
                  </a:cubicBezTo>
                  <a:cubicBezTo>
                    <a:pt x="4308" y="743129"/>
                    <a:pt x="0" y="732728"/>
                    <a:pt x="0" y="721883"/>
                  </a:cubicBezTo>
                  <a:lnTo>
                    <a:pt x="0" y="40892"/>
                  </a:lnTo>
                  <a:cubicBezTo>
                    <a:pt x="0" y="18308"/>
                    <a:pt x="18308" y="0"/>
                    <a:pt x="40892" y="0"/>
                  </a:cubicBezTo>
                  <a:close/>
                </a:path>
              </a:pathLst>
            </a:custGeom>
            <a:blipFill>
              <a:blip r:embed="rId6"/>
              <a:stretch>
                <a:fillRect l="-65033" r="-65033"/>
              </a:stretch>
            </a:blipFill>
            <a:ln w="133350" cap="rnd">
              <a:solidFill>
                <a:srgbClr val="AB816A"/>
              </a:solidFill>
              <a:prstDash val="solid"/>
              <a:round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4017198" y="1797370"/>
            <a:ext cx="7419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08365" y="3096636"/>
            <a:ext cx="10198404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GB" sz="3600" dirty="0">
                <a:solidFill>
                  <a:srgbClr val="7A442B"/>
                </a:solidFill>
                <a:latin typeface="Bright Retro"/>
              </a:rPr>
              <a:t>Bright Coffee Shops wants to understand how products, time of day, store locations, and days of the week affect their sales performance. This report analyses historical sales data to identify: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GB" sz="3600" dirty="0">
                <a:solidFill>
                  <a:srgbClr val="7A442B"/>
                </a:solidFill>
                <a:latin typeface="Bright Retro"/>
              </a:rPr>
              <a:t>High-performing stores and product categories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ZA" sz="3600" dirty="0">
                <a:solidFill>
                  <a:srgbClr val="7A442B"/>
                </a:solidFill>
                <a:latin typeface="Bright Retro"/>
              </a:rPr>
              <a:t>Maximizing product revenue</a:t>
            </a:r>
            <a:endParaRPr lang="en-GB" sz="3600" dirty="0">
              <a:solidFill>
                <a:srgbClr val="7A442B"/>
              </a:solidFill>
              <a:latin typeface="Bright Retro"/>
            </a:endParaRP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GB" sz="3600" dirty="0">
                <a:solidFill>
                  <a:srgbClr val="7A442B"/>
                </a:solidFill>
                <a:latin typeface="Bright Retro"/>
              </a:rPr>
              <a:t>Optimal selling hours and days</a:t>
            </a:r>
          </a:p>
          <a:p>
            <a:pPr marL="571500" indent="-5715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GB" sz="3600" dirty="0">
                <a:solidFill>
                  <a:srgbClr val="7A442B"/>
                </a:solidFill>
                <a:latin typeface="Bright Retro"/>
              </a:rPr>
              <a:t>Revenue growth opportunities by location and product mix</a:t>
            </a:r>
            <a:endParaRPr lang="en-US" sz="3600" dirty="0">
              <a:solidFill>
                <a:srgbClr val="7A442B"/>
              </a:solidFill>
              <a:latin typeface="Bright Retro"/>
              <a:sym typeface="TT Fors"/>
            </a:endParaRPr>
          </a:p>
        </p:txBody>
      </p:sp>
    </p:spTree>
  </p:cSld>
  <p:clrMapOvr>
    <a:masterClrMapping/>
  </p:clrMapOvr>
  <p:transition>
    <p:cover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91600" y="-198231"/>
            <a:ext cx="111403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606550" y="-2197871"/>
            <a:ext cx="4137367" cy="4464971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1336243" y="7892236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5016074" y="-1788413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15486876" y="7399054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2133" y="1257300"/>
            <a:ext cx="16597267" cy="8555804"/>
          </a:xfrm>
          <a:custGeom>
            <a:avLst/>
            <a:gdLst/>
            <a:ahLst/>
            <a:cxnLst/>
            <a:rect l="l" t="t" r="r" b="b"/>
            <a:pathLst>
              <a:path w="11765037" h="8342481">
                <a:moveTo>
                  <a:pt x="0" y="0"/>
                </a:moveTo>
                <a:lnTo>
                  <a:pt x="11765038" y="0"/>
                </a:lnTo>
                <a:lnTo>
                  <a:pt x="11765038" y="8342481"/>
                </a:lnTo>
                <a:lnTo>
                  <a:pt x="0" y="8342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13" name="TextBox 13"/>
          <p:cNvSpPr txBox="1"/>
          <p:nvPr/>
        </p:nvSpPr>
        <p:spPr>
          <a:xfrm>
            <a:off x="3042078" y="1377360"/>
            <a:ext cx="5520270" cy="1200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Monthly Sale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99914" y="1628243"/>
            <a:ext cx="490104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Weekly Sale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3577" y="7037714"/>
            <a:ext cx="6539597" cy="2384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200" dirty="0">
                <a:solidFill>
                  <a:srgbClr val="292525"/>
                </a:solidFill>
                <a:latin typeface="TT Fors"/>
                <a:ea typeface="TT Fors"/>
                <a:cs typeface="TT Fors"/>
                <a:sym typeface="TT Fors"/>
              </a:rPr>
              <a:t>Key Insights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50" dirty="0">
                <a:latin typeface="TT Fors"/>
              </a:rPr>
              <a:t>Revenue doubled from R81,678 in January to R166,486 in June, showing strong upward momentum.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50" dirty="0">
                <a:latin typeface="TT Fors"/>
              </a:rPr>
              <a:t>Sales contribution grew steadily from 12% to 24%, signaling improved customer traction.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50" dirty="0">
                <a:latin typeface="TT Fors"/>
              </a:rPr>
              <a:t>February dip marks a potential seasonal slowdown—opportunity for future promotional targeting.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50" dirty="0">
                <a:latin typeface="TT Fors"/>
              </a:rPr>
              <a:t>June was the top-performing month, leading in both revenue and sales share—key benchmark for growth planning.</a:t>
            </a:r>
            <a:endParaRPr lang="en-US" sz="1050" dirty="0">
              <a:latin typeface="TT Fors"/>
              <a:sym typeface="TT Fors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1C5AA14-670D-BE49-6875-D2AD509C3B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5978903"/>
              </p:ext>
            </p:extLst>
          </p:nvPr>
        </p:nvGraphicFramePr>
        <p:xfrm>
          <a:off x="2387043" y="2742167"/>
          <a:ext cx="6316347" cy="4369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Rectangle 2">
            <a:extLst>
              <a:ext uri="{FF2B5EF4-FFF2-40B4-BE49-F238E27FC236}">
                <a16:creationId xmlns:a16="http://schemas.microsoft.com/office/drawing/2014/main" id="{7F01F0ED-A230-67C8-8274-1D2C2C39D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7CA9BD6-1A25-82FF-A6CB-908D7BCF7E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1146436"/>
              </p:ext>
            </p:extLst>
          </p:nvPr>
        </p:nvGraphicFramePr>
        <p:xfrm>
          <a:off x="10712028" y="2577510"/>
          <a:ext cx="6585372" cy="4284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TextBox 15">
            <a:extLst>
              <a:ext uri="{FF2B5EF4-FFF2-40B4-BE49-F238E27FC236}">
                <a16:creationId xmlns:a16="http://schemas.microsoft.com/office/drawing/2014/main" id="{077E6636-3721-0595-CC1D-B7EFCAD4D969}"/>
              </a:ext>
            </a:extLst>
          </p:cNvPr>
          <p:cNvSpPr txBox="1"/>
          <p:nvPr/>
        </p:nvSpPr>
        <p:spPr>
          <a:xfrm>
            <a:off x="10496373" y="6772204"/>
            <a:ext cx="7016681" cy="2547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200" dirty="0">
                <a:solidFill>
                  <a:srgbClr val="292525"/>
                </a:solidFill>
                <a:latin typeface="TT Fors"/>
                <a:ea typeface="TT Fors"/>
                <a:cs typeface="TT Fors"/>
                <a:sym typeface="TT Fors"/>
              </a:rPr>
              <a:t>Key Insights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50" dirty="0">
                <a:latin typeface="TT Fors"/>
              </a:rPr>
              <a:t>Revenue is consistently distributed across the week, with no extreme highs or lows—suggesting steady customer demand.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50" dirty="0">
                <a:latin typeface="TT Fors"/>
              </a:rPr>
              <a:t>Monday leads slightly at 14.6%, just ahead of Friday at 14.5%, making both days strategic opportunities for targeted promotions or new product rollouts. 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50" dirty="0">
                <a:latin typeface="TT Fors"/>
              </a:rPr>
              <a:t>Saturday and Sunday maintain competitive revenue shares (13.9% and 14.1%, respectively), confirming strong weekend activity.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50" dirty="0">
                <a:latin typeface="TT Fors"/>
              </a:rPr>
              <a:t>Midweek days (Tuesday to Thursday) perform nearly equally, highlighting an opportunity for flexible staffing and consistent service levels. 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DF705FE-352E-AB7E-937E-45EF34DDE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22201"/>
      </p:ext>
    </p:extLst>
  </p:cSld>
  <p:clrMapOvr>
    <a:masterClrMapping/>
  </p:clrMapOvr>
  <p:transition>
    <p:cover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730354" y="-2146589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1336243" y="7892236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5016074" y="-1788413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15486876" y="7399054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5896" y="751495"/>
            <a:ext cx="16382999" cy="9954605"/>
          </a:xfrm>
          <a:custGeom>
            <a:avLst/>
            <a:gdLst/>
            <a:ahLst/>
            <a:cxnLst/>
            <a:rect l="l" t="t" r="r" b="b"/>
            <a:pathLst>
              <a:path w="11765037" h="8342481">
                <a:moveTo>
                  <a:pt x="0" y="0"/>
                </a:moveTo>
                <a:lnTo>
                  <a:pt x="11765038" y="0"/>
                </a:lnTo>
                <a:lnTo>
                  <a:pt x="11765038" y="8342481"/>
                </a:lnTo>
                <a:lnTo>
                  <a:pt x="0" y="8342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13" name="TextBox 13"/>
          <p:cNvSpPr txBox="1"/>
          <p:nvPr/>
        </p:nvSpPr>
        <p:spPr>
          <a:xfrm>
            <a:off x="1663700" y="1139252"/>
            <a:ext cx="6946900" cy="10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48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Revenue by Store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92119" y="1076665"/>
            <a:ext cx="6283311" cy="106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48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Transactions by Store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7400" y="7416990"/>
            <a:ext cx="6539597" cy="1530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200" dirty="0">
                <a:solidFill>
                  <a:srgbClr val="292525"/>
                </a:solidFill>
                <a:latin typeface="TT Fors"/>
                <a:ea typeface="TT Fors"/>
                <a:cs typeface="TT Fors"/>
                <a:sym typeface="TT Fors"/>
              </a:rPr>
              <a:t>Key Insights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Hell’s Kitchen leads slightly with 33.84% of total revenue—suggesting consistent performance and possibly a strong local customer base.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Astoria follows closely at 33.23%, indicating near-equal contribution and stable sales volume.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Lower Manhattan records 32.92%, showing only a marginal difference from the other two stores.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002D774D-FFB2-C3E3-5C2D-4719E2A5001F}"/>
              </a:ext>
            </a:extLst>
          </p:cNvPr>
          <p:cNvSpPr txBox="1"/>
          <p:nvPr/>
        </p:nvSpPr>
        <p:spPr>
          <a:xfrm>
            <a:off x="10532460" y="7181785"/>
            <a:ext cx="6539597" cy="2686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200" dirty="0">
                <a:solidFill>
                  <a:srgbClr val="292525"/>
                </a:solidFill>
                <a:latin typeface="TT Fors"/>
                <a:ea typeface="TT Fors"/>
                <a:cs typeface="TT Fors"/>
                <a:sym typeface="TT Fors"/>
              </a:rPr>
              <a:t>Key Insights</a:t>
            </a:r>
          </a:p>
          <a:p>
            <a:pPr marL="457200" marR="0" lvl="0" indent="-4572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Hell’s Kitchen accounts for the largest share of transactions (34.02%), positioning it as the highest-traffic location overall. </a:t>
            </a:r>
          </a:p>
          <a:p>
            <a:pPr marL="457200" marR="0" lvl="0" indent="-4572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Astoria follows closely at 33.93%, nearly matching Hell’s Kitchen and contributing significantly to total activity. </a:t>
            </a:r>
          </a:p>
          <a:p>
            <a:pPr marL="457200" marR="0" lvl="0" indent="-4572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Lower Manhattan records the lowest share at 32.04%, though still within a tight ~2% range from the top performer. </a:t>
            </a:r>
          </a:p>
          <a:p>
            <a:pPr marL="457200" marR="0" lvl="0" indent="-4572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The near-equal distribution across all three stores suggests a well-balanced customer base and supports uniform store performance strategies, while still allowing room to explore localized opportunities for growth. 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9EF2591A-D54E-668A-719C-3FF51F58B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41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5F4E944-DCF8-5233-C877-3FABDA74B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032798"/>
              </p:ext>
            </p:extLst>
          </p:nvPr>
        </p:nvGraphicFramePr>
        <p:xfrm>
          <a:off x="2057400" y="2142598"/>
          <a:ext cx="6539597" cy="231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654A238-0818-F238-325E-A633CC4E2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236216"/>
              </p:ext>
            </p:extLst>
          </p:nvPr>
        </p:nvGraphicFramePr>
        <p:xfrm>
          <a:off x="2074040" y="4607432"/>
          <a:ext cx="6536560" cy="2809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790B10E-87D2-ABDB-F0CD-D982AEB368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157604"/>
              </p:ext>
            </p:extLst>
          </p:nvPr>
        </p:nvGraphicFramePr>
        <p:xfrm>
          <a:off x="10492119" y="2142598"/>
          <a:ext cx="6579938" cy="5039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5A053C03-78C4-91F2-EC06-DB1619A5F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B78A278-C5B8-252F-AA60-6BF23A3A0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637460"/>
      </p:ext>
    </p:extLst>
  </p:cSld>
  <p:clrMapOvr>
    <a:masterClrMapping/>
  </p:clrMapOvr>
  <p:transition>
    <p:cover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87706" y="1028700"/>
            <a:ext cx="13312588" cy="8229600"/>
          </a:xfrm>
          <a:custGeom>
            <a:avLst/>
            <a:gdLst/>
            <a:ahLst/>
            <a:cxnLst/>
            <a:rect l="l" t="t" r="r" b="b"/>
            <a:pathLst>
              <a:path w="13312588" h="8229600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62399" y="1736837"/>
            <a:ext cx="1067557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54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Revenue Distribution by Store and Day Time</a:t>
            </a:r>
          </a:p>
          <a:p>
            <a:pPr algn="ctr">
              <a:lnSpc>
                <a:spcPts val="9600"/>
              </a:lnSpc>
            </a:pPr>
            <a:endParaRPr lang="en-US" sz="8000" dirty="0">
              <a:solidFill>
                <a:srgbClr val="7A442B"/>
              </a:solidFill>
              <a:latin typeface="Bright Retro"/>
              <a:ea typeface="Bright Retro"/>
              <a:cs typeface="Bright Retro"/>
              <a:sym typeface="Bright Retr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33773" y="3096636"/>
            <a:ext cx="11420453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0F55EA4-1630-34EF-F407-1652C89AA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741938"/>
              </p:ext>
            </p:extLst>
          </p:nvPr>
        </p:nvGraphicFramePr>
        <p:xfrm>
          <a:off x="3962400" y="2857501"/>
          <a:ext cx="10675577" cy="4038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TextBox 15">
            <a:extLst>
              <a:ext uri="{FF2B5EF4-FFF2-40B4-BE49-F238E27FC236}">
                <a16:creationId xmlns:a16="http://schemas.microsoft.com/office/drawing/2014/main" id="{ABE31135-0E3D-8799-C7A5-3FE697721339}"/>
              </a:ext>
            </a:extLst>
          </p:cNvPr>
          <p:cNvSpPr txBox="1"/>
          <p:nvPr/>
        </p:nvSpPr>
        <p:spPr>
          <a:xfrm>
            <a:off x="4184824" y="6896100"/>
            <a:ext cx="10669401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200" dirty="0">
                <a:solidFill>
                  <a:srgbClr val="292525"/>
                </a:solidFill>
                <a:latin typeface="TT Fors"/>
                <a:ea typeface="TT Fors"/>
                <a:cs typeface="TT Fors"/>
                <a:sym typeface="TT Fors"/>
              </a:rPr>
              <a:t>Key Insights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Morning dominates across all three stores, particularly in Lower Manhattan (63%) and Hell’s Kitchen (59%), suggesting breakfast traffic is a key revenue driver.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Afternoon shows the strongest secondary performance, peaking at 34% in Astoria and 29% in Lower Manhattan—ideal for mid-day marketing or cross-selling.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Evening revenue is highest in Astoria (21%) and Hell’s Kitchen (15%), likely reflecting post-work customer flow unique to these areas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Night trade is almost nonexistent, with only 1% in Hell’s Kitchen—this confirms limited demand during late hours and supports focused staffing during peak periods.</a:t>
            </a:r>
          </a:p>
        </p:txBody>
      </p:sp>
    </p:spTree>
  </p:cSld>
  <p:clrMapOvr>
    <a:masterClrMapping/>
  </p:clrMapOvr>
  <p:transition>
    <p:cover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730354" y="-2146589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1336243" y="7892236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5016074" y="-1788413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15486876" y="7399054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7308" y="268987"/>
            <a:ext cx="16382999" cy="9954605"/>
          </a:xfrm>
          <a:custGeom>
            <a:avLst/>
            <a:gdLst/>
            <a:ahLst/>
            <a:cxnLst/>
            <a:rect l="l" t="t" r="r" b="b"/>
            <a:pathLst>
              <a:path w="11765037" h="8342481">
                <a:moveTo>
                  <a:pt x="0" y="0"/>
                </a:moveTo>
                <a:lnTo>
                  <a:pt x="11765038" y="0"/>
                </a:lnTo>
                <a:lnTo>
                  <a:pt x="11765038" y="8342481"/>
                </a:lnTo>
                <a:lnTo>
                  <a:pt x="0" y="8342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13" name="TextBox 13"/>
          <p:cNvSpPr txBox="1"/>
          <p:nvPr/>
        </p:nvSpPr>
        <p:spPr>
          <a:xfrm>
            <a:off x="1663700" y="1139252"/>
            <a:ext cx="6946900" cy="10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48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Revenue by Product Type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92119" y="1076665"/>
            <a:ext cx="6283311" cy="106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48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Quantities by Product Type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9801" y="7181786"/>
            <a:ext cx="6539597" cy="2450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200" dirty="0">
                <a:solidFill>
                  <a:srgbClr val="292525"/>
                </a:solidFill>
                <a:latin typeface="TT Fors"/>
                <a:ea typeface="TT Fors"/>
                <a:cs typeface="TT Fors"/>
                <a:sym typeface="TT Fors"/>
              </a:rPr>
              <a:t>Key Insights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Barista Espresso, Brewed Coffee, and Hot Chocolate emerge as the top-performing product types by revenue, indicating strong customer preference and premium pricing potential.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The mid-performing range—including Gourmet Coffee and Organic Brewed Coffee—contributes steady revenue, offering opportunities for strategic bundling or targeted promotions.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Lower-revenue items such as Green Beans, Chai, Black Tea, and Sugar-Free Syrup show limited financial impact and may benefit from rotation or revised marketing.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000" dirty="0">
                <a:solidFill>
                  <a:srgbClr val="292525"/>
                </a:solidFill>
                <a:latin typeface="TT Fors"/>
              </a:rPr>
              <a:t>Segmenting by both revenue and volume can help identify which items are not only popular but profitable—an essential balance when optimizing the product portfolio.</a:t>
            </a:r>
            <a:endParaRPr lang="en-US" altLang="en-US" sz="1000" dirty="0">
              <a:solidFill>
                <a:srgbClr val="292525"/>
              </a:solidFill>
              <a:latin typeface="TT Fors"/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0AFF0AC-A550-13CE-42F5-A6E6576A7E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415658"/>
              </p:ext>
            </p:extLst>
          </p:nvPr>
        </p:nvGraphicFramePr>
        <p:xfrm>
          <a:off x="10446829" y="2373911"/>
          <a:ext cx="6651488" cy="4867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TextBox 15">
            <a:extLst>
              <a:ext uri="{FF2B5EF4-FFF2-40B4-BE49-F238E27FC236}">
                <a16:creationId xmlns:a16="http://schemas.microsoft.com/office/drawing/2014/main" id="{002D774D-FFB2-C3E3-5C2D-4719E2A5001F}"/>
              </a:ext>
            </a:extLst>
          </p:cNvPr>
          <p:cNvSpPr txBox="1"/>
          <p:nvPr/>
        </p:nvSpPr>
        <p:spPr>
          <a:xfrm>
            <a:off x="10532460" y="7181785"/>
            <a:ext cx="6539597" cy="2446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200" dirty="0">
                <a:solidFill>
                  <a:srgbClr val="292525"/>
                </a:solidFill>
                <a:latin typeface="TT Fors"/>
                <a:ea typeface="TT Fors"/>
                <a:cs typeface="TT Fors"/>
                <a:sym typeface="TT Fors"/>
              </a:rPr>
              <a:t>Key Insights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Barista Espresso and Brewed Coffee lead in units sold, together accounting for more than a quarter of total product volume—these are foundational to daily sales flow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Gourmet Chocolate and Brewed Teas follow closely in demand, reflecting diverse customer preferences beyond coffee staples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Scones, Pastries, and Drip Coffee fall in the mid-range, suggesting they complement beverages well and support bundled transactions.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Products like Sugar-Free Syrup, Green Beans, and Specialty Teas (e.g., Chai) show minimal sales activity—signaling niche appeal or limited customer interest.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4F17055D-DB73-C5EE-0296-EE9882C583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9889609"/>
              </p:ext>
            </p:extLst>
          </p:nvPr>
        </p:nvGraphicFramePr>
        <p:xfrm>
          <a:off x="1676400" y="2324099"/>
          <a:ext cx="7126413" cy="4606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9" name="Rectangle 8">
            <a:extLst>
              <a:ext uri="{FF2B5EF4-FFF2-40B4-BE49-F238E27FC236}">
                <a16:creationId xmlns:a16="http://schemas.microsoft.com/office/drawing/2014/main" id="{9EF2591A-D54E-668A-719C-3FF51F58B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41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01C7EED9-94FF-C202-CAB6-D72EEB36E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5900" y="-72008"/>
            <a:ext cx="15316200" cy="9677400"/>
          </a:xfrm>
          <a:custGeom>
            <a:avLst/>
            <a:gdLst/>
            <a:ahLst/>
            <a:cxnLst/>
            <a:rect l="l" t="t" r="r" b="b"/>
            <a:pathLst>
              <a:path w="13312588" h="8229600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32471" y="1275810"/>
            <a:ext cx="11528671" cy="10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GB" sz="5400" dirty="0">
                <a:solidFill>
                  <a:srgbClr val="7A442B"/>
                </a:solidFill>
                <a:latin typeface="Bright Retro"/>
              </a:rPr>
              <a:t>Quantity Sold by Store and Day of the Week</a:t>
            </a:r>
            <a:endParaRPr lang="en-US" sz="5400" dirty="0">
              <a:solidFill>
                <a:srgbClr val="7A442B"/>
              </a:solidFill>
              <a:latin typeface="Bright Retro"/>
              <a:sym typeface="Bright Retro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9F34F3C-7EE8-262F-8845-55AFA80BB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066896"/>
              </p:ext>
            </p:extLst>
          </p:nvPr>
        </p:nvGraphicFramePr>
        <p:xfrm>
          <a:off x="3832471" y="2329315"/>
          <a:ext cx="10820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5">
            <a:extLst>
              <a:ext uri="{FF2B5EF4-FFF2-40B4-BE49-F238E27FC236}">
                <a16:creationId xmlns:a16="http://schemas.microsoft.com/office/drawing/2014/main" id="{66B39E23-78CE-558B-1CEE-7ECDD942B4E7}"/>
              </a:ext>
            </a:extLst>
          </p:cNvPr>
          <p:cNvSpPr txBox="1"/>
          <p:nvPr/>
        </p:nvSpPr>
        <p:spPr>
          <a:xfrm>
            <a:off x="3832471" y="7074762"/>
            <a:ext cx="10820400" cy="1936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200" dirty="0">
                <a:solidFill>
                  <a:srgbClr val="292525"/>
                </a:solidFill>
                <a:latin typeface="TT Fors"/>
                <a:ea typeface="TT Fors"/>
                <a:cs typeface="TT Fors"/>
                <a:sym typeface="TT Fors"/>
              </a:rPr>
              <a:t>Key Insights</a:t>
            </a:r>
            <a:endParaRPr lang="en-US" altLang="en-US" sz="1000" dirty="0">
              <a:solidFill>
                <a:srgbClr val="292525"/>
              </a:solidFill>
              <a:latin typeface="TT Fors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Hell’s Kitchen shows strongest weekday performance overall, with consistently high sales from Monday through Friday, peaking on Friday. This suggests a robust commuter or workplace-driven customer base.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Astoria peaks on Saturday, indicating weekend traffic and possibly stronger community-based or leisure footfall.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000" dirty="0">
                <a:solidFill>
                  <a:srgbClr val="292525"/>
                </a:solidFill>
                <a:latin typeface="TT Fors"/>
              </a:rPr>
              <a:t>Lower Manhattan’s sales are distributed more evenly, with Tuesday and Wednesday slightly outperforming other days—suggesting a balanced mix of weekday traffic and steady demand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-723193" y="-1676311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-1535284" y="7560494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5145690" y="-1676311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7" y="0"/>
                </a:lnTo>
                <a:lnTo>
                  <a:pt x="4137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15190616" y="7200900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46526" y="1374902"/>
            <a:ext cx="12594946" cy="8512994"/>
          </a:xfrm>
          <a:custGeom>
            <a:avLst/>
            <a:gdLst/>
            <a:ahLst/>
            <a:cxnLst/>
            <a:rect l="l" t="t" r="r" b="b"/>
            <a:pathLst>
              <a:path w="11765037" h="8342481">
                <a:moveTo>
                  <a:pt x="0" y="0"/>
                </a:moveTo>
                <a:lnTo>
                  <a:pt x="11765038" y="0"/>
                </a:lnTo>
                <a:lnTo>
                  <a:pt x="11765038" y="8342481"/>
                </a:lnTo>
                <a:lnTo>
                  <a:pt x="0" y="8342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7" name="TextBox 17"/>
          <p:cNvSpPr txBox="1"/>
          <p:nvPr/>
        </p:nvSpPr>
        <p:spPr>
          <a:xfrm rot="-5400000">
            <a:off x="840924" y="4648200"/>
            <a:ext cx="621071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RECOMMENTATION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7010192" y="4648200"/>
            <a:ext cx="621071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7A442B"/>
                </a:solidFill>
                <a:latin typeface="Bright Retro"/>
                <a:ea typeface="Bright Retro"/>
                <a:cs typeface="Bright Retro"/>
                <a:sym typeface="Bright Retro"/>
              </a:rPr>
              <a:t>RECOMMENTATION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F9E938-1DF4-3263-55D2-7E4AC68A53F2}"/>
              </a:ext>
            </a:extLst>
          </p:cNvPr>
          <p:cNvSpPr txBox="1"/>
          <p:nvPr/>
        </p:nvSpPr>
        <p:spPr>
          <a:xfrm>
            <a:off x="4441582" y="3298671"/>
            <a:ext cx="4092818" cy="1258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/>
              <a:t>☕ </a:t>
            </a:r>
            <a:r>
              <a:rPr lang="en-ZA" sz="3200" dirty="0">
                <a:solidFill>
                  <a:srgbClr val="7A442B"/>
                </a:solidFill>
                <a:latin typeface="Bright Retro"/>
              </a:rPr>
              <a:t>Product Mix Strategy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ZA" sz="1000" dirty="0">
                <a:solidFill>
                  <a:srgbClr val="292525"/>
                </a:solidFill>
                <a:latin typeface="TT Fors"/>
              </a:rPr>
              <a:t>Focus on strengthening top sellers (e.g., Barista Espresso, Brewed Coffee) while bundling mid-performers and re-evaluating underperforming SKUs.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62883A-8C74-AC2C-5180-F6E443ADE7BD}"/>
              </a:ext>
            </a:extLst>
          </p:cNvPr>
          <p:cNvSpPr txBox="1"/>
          <p:nvPr/>
        </p:nvSpPr>
        <p:spPr>
          <a:xfrm>
            <a:off x="4440312" y="5817237"/>
            <a:ext cx="3972689" cy="1427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🏪 </a:t>
            </a:r>
            <a:r>
              <a:rPr lang="en-GB" sz="2800" dirty="0">
                <a:solidFill>
                  <a:srgbClr val="7A442B"/>
                </a:solidFill>
                <a:latin typeface="Bright Retro"/>
              </a:rPr>
              <a:t>Store-Level Optimization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000" dirty="0">
                <a:solidFill>
                  <a:srgbClr val="292525"/>
                </a:solidFill>
                <a:latin typeface="TT Fors"/>
              </a:rPr>
              <a:t>Leverage the consistent performance across all stores to test localized initiatives, using Hell’s Kitchen’s slight lead as a benchmark.</a:t>
            </a:r>
            <a:endParaRPr lang="en-GB" sz="1000" dirty="0"/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000" dirty="0">
              <a:solidFill>
                <a:srgbClr val="292525"/>
              </a:solidFill>
              <a:latin typeface="TT For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271071-7DD1-82D3-4938-D2C4DDDD5F47}"/>
              </a:ext>
            </a:extLst>
          </p:cNvPr>
          <p:cNvSpPr txBox="1"/>
          <p:nvPr/>
        </p:nvSpPr>
        <p:spPr>
          <a:xfrm>
            <a:off x="10551474" y="3307765"/>
            <a:ext cx="4200316" cy="1473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7A442B"/>
                </a:solidFill>
                <a:latin typeface="Bright Retro"/>
              </a:rPr>
              <a:t>⏰ Time of Day &amp; Day of Week Performance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000" dirty="0">
                <a:solidFill>
                  <a:srgbClr val="292525"/>
                </a:solidFill>
                <a:latin typeface="TT Fors"/>
              </a:rPr>
              <a:t>Prioritize operational resources and promotions in the Morning and Friday peaks, where revenue consistently concentrates.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000" dirty="0">
              <a:solidFill>
                <a:srgbClr val="292525"/>
              </a:solidFill>
              <a:latin typeface="TT For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7379C-AD37-AB56-1F6B-4657C62C105E}"/>
              </a:ext>
            </a:extLst>
          </p:cNvPr>
          <p:cNvSpPr txBox="1"/>
          <p:nvPr/>
        </p:nvSpPr>
        <p:spPr>
          <a:xfrm>
            <a:off x="10665288" y="5817237"/>
            <a:ext cx="397268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7A442B"/>
                </a:solidFill>
                <a:latin typeface="Bright Retro"/>
              </a:rPr>
              <a:t>📅 Day-Level Patterns by Store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000" dirty="0">
                <a:solidFill>
                  <a:srgbClr val="292525"/>
                </a:solidFill>
                <a:latin typeface="TT Fors"/>
              </a:rPr>
              <a:t>Align promotional strategies with each store’s top-performing days—e.g., weekday rush in Hell’s Kitchen, weekend traffic in Astoria.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000" dirty="0">
              <a:solidFill>
                <a:srgbClr val="292525"/>
              </a:solidFill>
              <a:latin typeface="TT Fors"/>
            </a:endParaRPr>
          </a:p>
        </p:txBody>
      </p:sp>
    </p:spTree>
  </p:cSld>
  <p:clrMapOvr>
    <a:masterClrMapping/>
  </p:clrMapOvr>
  <p:transition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991</Words>
  <Application>Microsoft Office PowerPoint</Application>
  <PresentationFormat>Custom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Bright Retro</vt:lpstr>
      <vt:lpstr>Arial</vt:lpstr>
      <vt:lpstr>Calibri</vt:lpstr>
      <vt:lpstr>Wingdings</vt:lpstr>
      <vt:lpstr>TT Fors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Lwandile Nondiza</dc:creator>
  <cp:lastModifiedBy>Lwandile NONDIZA</cp:lastModifiedBy>
  <cp:revision>3</cp:revision>
  <dcterms:created xsi:type="dcterms:W3CDTF">2006-08-16T00:00:00Z</dcterms:created>
  <dcterms:modified xsi:type="dcterms:W3CDTF">2025-06-30T20:21:26Z</dcterms:modified>
  <dc:identifier>DAGrubCI70I</dc:identifier>
</cp:coreProperties>
</file>